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40"/>
  </p:notesMasterIdLst>
  <p:handoutMasterIdLst>
    <p:handoutMasterId r:id="rId41"/>
  </p:handoutMasterIdLst>
  <p:sldIdLst>
    <p:sldId id="368" r:id="rId2"/>
    <p:sldId id="369" r:id="rId3"/>
    <p:sldId id="295" r:id="rId4"/>
    <p:sldId id="374" r:id="rId5"/>
    <p:sldId id="375" r:id="rId6"/>
    <p:sldId id="376" r:id="rId7"/>
    <p:sldId id="378" r:id="rId8"/>
    <p:sldId id="380" r:id="rId9"/>
    <p:sldId id="381" r:id="rId10"/>
    <p:sldId id="382" r:id="rId11"/>
    <p:sldId id="385" r:id="rId12"/>
    <p:sldId id="387" r:id="rId13"/>
    <p:sldId id="389" r:id="rId14"/>
    <p:sldId id="390" r:id="rId15"/>
    <p:sldId id="392" r:id="rId16"/>
    <p:sldId id="394" r:id="rId17"/>
    <p:sldId id="396" r:id="rId18"/>
    <p:sldId id="397" r:id="rId19"/>
    <p:sldId id="401" r:id="rId20"/>
    <p:sldId id="402" r:id="rId21"/>
    <p:sldId id="403" r:id="rId22"/>
    <p:sldId id="404" r:id="rId23"/>
    <p:sldId id="406" r:id="rId24"/>
    <p:sldId id="407" r:id="rId25"/>
    <p:sldId id="409" r:id="rId26"/>
    <p:sldId id="411" r:id="rId27"/>
    <p:sldId id="412" r:id="rId28"/>
    <p:sldId id="413" r:id="rId29"/>
    <p:sldId id="414" r:id="rId30"/>
    <p:sldId id="415" r:id="rId31"/>
    <p:sldId id="416" r:id="rId32"/>
    <p:sldId id="417" r:id="rId33"/>
    <p:sldId id="439" r:id="rId34"/>
    <p:sldId id="440" r:id="rId35"/>
    <p:sldId id="441" r:id="rId36"/>
    <p:sldId id="442" r:id="rId37"/>
    <p:sldId id="443" r:id="rId38"/>
    <p:sldId id="444"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2B2B2"/>
    <a:srgbClr val="0C01A1"/>
    <a:srgbClr val="FFDF7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95" autoAdjust="0"/>
  </p:normalViewPr>
  <p:slideViewPr>
    <p:cSldViewPr>
      <p:cViewPr varScale="1">
        <p:scale>
          <a:sx n="149" d="100"/>
          <a:sy n="149" d="100"/>
        </p:scale>
        <p:origin x="2140" y="1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018C91C-DF04-4186-B8ED-5CA5913C32CC}" type="datetimeFigureOut">
              <a:rPr lang="zh-CN" altLang="en-US"/>
              <a:pPr>
                <a:defRPr/>
              </a:pPr>
              <a:t>2021/4/12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BA7E564-C5C5-44D3-848A-877D51944C36}" type="slidenum">
              <a:rPr lang="zh-CN" altLang="en-US"/>
              <a:pPr>
                <a:defRPr/>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mn-ea"/>
              </a:defRPr>
            </a:lvl1pPr>
          </a:lstStyle>
          <a:p>
            <a:pPr>
              <a:defRPr/>
            </a:pPr>
            <a:fld id="{F5838CA9-6724-48EE-B9B9-3FC21F926F88}" type="datetimeFigureOut">
              <a:rPr lang="en-US" altLang="zh-CN"/>
              <a:pPr>
                <a:defRPr/>
              </a:pPr>
              <a:t>4/12/2021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mn-ea"/>
              </a:defRPr>
            </a:lvl1pPr>
          </a:lstStyle>
          <a:p>
            <a:pPr>
              <a:defRPr/>
            </a:pPr>
            <a:fld id="{AC00B418-248A-4CF3-973F-DCC19821715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mn-lt"/>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15E5B80-ECE8-4E58-93BB-C290D808419E}" type="slidenum">
              <a:rPr lang="en-US" altLang="zh-CN"/>
              <a:pPr>
                <a:defRPr/>
              </a:pPr>
              <a:t>2</a:t>
            </a:fld>
            <a:endParaRPr lang="en-US" altLang="zh-CN"/>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TOBEHERE</a:t>
            </a:r>
          </a:p>
        </p:txBody>
      </p:sp>
      <p:sp>
        <p:nvSpPr>
          <p:cNvPr id="4" name="页脚占位符 3"/>
          <p:cNvSpPr>
            <a:spLocks noGrp="1"/>
          </p:cNvSpPr>
          <p:nvPr>
            <p:ph type="ftr" sz="quarter" idx="4"/>
          </p:nvPr>
        </p:nvSpPr>
        <p:spPr/>
        <p:txBody>
          <a:bodyPr/>
          <a:lstStyle/>
          <a:p>
            <a:pPr>
              <a:defRPr/>
            </a:pPr>
            <a:endParaRPr lang="zh-CN" altLang="zh-CN"/>
          </a:p>
        </p:txBody>
      </p:sp>
      <p:sp>
        <p:nvSpPr>
          <p:cNvPr id="5" name="灯片编号占位符 4"/>
          <p:cNvSpPr>
            <a:spLocks noGrp="1"/>
          </p:cNvSpPr>
          <p:nvPr>
            <p:ph type="sldNum" sz="quarter" idx="5"/>
          </p:nvPr>
        </p:nvSpPr>
        <p:spPr/>
        <p:txBody>
          <a:bodyPr/>
          <a:lstStyle/>
          <a:p>
            <a:pPr>
              <a:defRPr/>
            </a:pPr>
            <a:fld id="{AC00B418-248A-4CF3-973F-DCC198217150}" type="slidenum">
              <a:rPr lang="en-US" altLang="zh-CN" smtClean="0"/>
              <a:pPr>
                <a:defRPr/>
              </a:pPr>
              <a:t>20</a:t>
            </a:fld>
            <a:endParaRPr lang="en-US" altLang="zh-CN"/>
          </a:p>
        </p:txBody>
      </p:sp>
    </p:spTree>
    <p:extLst>
      <p:ext uri="{BB962C8B-B14F-4D97-AF65-F5344CB8AC3E}">
        <p14:creationId xmlns:p14="http://schemas.microsoft.com/office/powerpoint/2010/main" val="160315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p:spPr>
      </p:sp>
      <p:sp>
        <p:nvSpPr>
          <p:cNvPr id="8195" name="Notes Placeholder 2"/>
          <p:cNvSpPr>
            <a:spLocks noGrp="1"/>
          </p:cNvSpPr>
          <p:nvPr>
            <p:ph type="body" idx="1"/>
          </p:nvPr>
        </p:nvSpPr>
        <p:spPr bwMode="auto">
          <a:noFill/>
        </p:spPr>
        <p:txBody>
          <a:bodyPr/>
          <a:lstStyle/>
          <a:p>
            <a:pPr eaLnBrk="1" hangingPunct="1">
              <a:spcBef>
                <a:spcPct val="0"/>
              </a:spcBef>
            </a:pPr>
            <a:endParaRPr lang="zh-CN" altLang="zh-CN"/>
          </a:p>
        </p:txBody>
      </p:sp>
      <p:sp>
        <p:nvSpPr>
          <p:cNvPr id="8196"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FEB2493-B627-4170-8AD6-EB35EADFEEBC}" type="slidenum">
              <a:rPr lang="en-US" altLang="zh-CN" sz="1200">
                <a:latin typeface="Calibri" pitchFamily="34" charset="0"/>
              </a:rPr>
              <a:pPr algn="r"/>
              <a:t>3</a:t>
            </a:fld>
            <a:endParaRPr lang="en-US" altLang="zh-CN" sz="1200">
              <a:latin typeface="Calibri" pitchFamily="34" charset="0"/>
            </a:endParaRPr>
          </a:p>
        </p:txBody>
      </p:sp>
      <p:sp>
        <p:nvSpPr>
          <p:cNvPr id="5" name="页脚占位符 4"/>
          <p:cNvSpPr>
            <a:spLocks noGrp="1"/>
          </p:cNvSpPr>
          <p:nvPr>
            <p:ph type="ftr" sz="quarter" idx="4"/>
          </p:nvPr>
        </p:nvSpPr>
        <p:spPr/>
        <p:txBody>
          <a:bodyPr/>
          <a:lstStyle/>
          <a:p>
            <a:pPr>
              <a:defRPr/>
            </a:pP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97448DE-29CE-41E2-891A-BCFD958768A4}" type="slidenum">
              <a:rPr lang="zh-CN" altLang="en-US" sz="1200"/>
              <a:pPr algn="r"/>
              <a:t>4</a:t>
            </a:fld>
            <a:endParaRPr lang="en-US" altLang="zh-CN" sz="1200"/>
          </a:p>
        </p:txBody>
      </p:sp>
      <p:sp>
        <p:nvSpPr>
          <p:cNvPr id="13455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45540" name="Rectangle 3"/>
          <p:cNvSpPr>
            <a:spLocks noGrp="1" noChangeArrowheads="1"/>
          </p:cNvSpPr>
          <p:nvPr>
            <p:ph type="body" idx="1"/>
          </p:nvPr>
        </p:nvSpPr>
        <p:spPr bwMode="auto">
          <a:noFill/>
        </p:spPr>
        <p:txBody>
          <a:bodyPr/>
          <a:lstStyle/>
          <a:p>
            <a:r>
              <a:rPr lang="zh-CN" altLang="en-US" dirty="0"/>
              <a:t>用例视图定义了软件系统必须和期望的外在行为，它是从外部用户的角度来描述问题；</a:t>
            </a:r>
          </a:p>
          <a:p>
            <a:r>
              <a:rPr lang="zh-CN" altLang="en-US" dirty="0"/>
              <a:t>接下来，需要将系统外部行为映射到内部，转化为内部的构造和行为</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2"/>
          <p:cNvSpPr>
            <a:spLocks noGrp="1" noRot="1" noChangeAspect="1" noTextEdit="1"/>
          </p:cNvSpPr>
          <p:nvPr>
            <p:ph type="sldImg"/>
          </p:nvPr>
        </p:nvSpPr>
        <p:spPr bwMode="auto">
          <a:noFill/>
          <a:ln>
            <a:solidFill>
              <a:srgbClr val="000000"/>
            </a:solidFill>
            <a:miter lim="800000"/>
            <a:headEnd/>
            <a:tailEnd/>
          </a:ln>
        </p:spPr>
      </p:sp>
      <p:sp>
        <p:nvSpPr>
          <p:cNvPr id="1351683" name="Rectangle 3"/>
          <p:cNvSpPr>
            <a:spLocks noGrp="1"/>
          </p:cNvSpPr>
          <p:nvPr>
            <p:ph type="body" idx="1"/>
          </p:nvPr>
        </p:nvSpPr>
        <p:spPr bwMode="auto">
          <a:noFill/>
        </p:spPr>
        <p:txBody>
          <a:bodyPr/>
          <a:lstStyle/>
          <a:p>
            <a:r>
              <a:rPr kumimoji="1" lang="zh-CN" altLang="en-US" b="1" dirty="0"/>
              <a:t>通信图：</a:t>
            </a:r>
            <a:r>
              <a:rPr kumimoji="1" lang="en-US" altLang="zh-CN" b="1" dirty="0"/>
              <a:t>UML 2.0</a:t>
            </a:r>
            <a:r>
              <a:rPr kumimoji="1" lang="zh-CN" altLang="en-US" b="1" dirty="0"/>
              <a:t>中的通信图实际上就是</a:t>
            </a:r>
            <a:r>
              <a:rPr kumimoji="1" lang="en-US" altLang="zh-CN" b="1" dirty="0"/>
              <a:t>UML 1.0</a:t>
            </a:r>
            <a:r>
              <a:rPr kumimoji="1" lang="zh-CN" altLang="en-US" b="1" dirty="0"/>
              <a:t>中的协作图，它强调的是参加交互的对象的组织，为读者提供了在协作对象结构组织的语境中观察控制流的一个清晰的可视化轨迹</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C617EEE-4029-483D-B16A-59CF70B2DCC0}" type="slidenum">
              <a:rPr lang="zh-CN" altLang="en-US" sz="1200"/>
              <a:pPr algn="r"/>
              <a:t>8</a:t>
            </a:fld>
            <a:endParaRPr lang="en-US" altLang="zh-CN" sz="1200"/>
          </a:p>
        </p:txBody>
      </p:sp>
      <p:sp>
        <p:nvSpPr>
          <p:cNvPr id="13578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7828" name="Rectangle 3"/>
          <p:cNvSpPr>
            <a:spLocks noGrp="1" noChangeArrowheads="1"/>
          </p:cNvSpPr>
          <p:nvPr>
            <p:ph type="body" idx="1"/>
          </p:nvPr>
        </p:nvSpPr>
        <p:spPr bwMode="auto">
          <a:noFill/>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Rot="1" noChangeAspect="1" noTextEdit="1"/>
          </p:cNvSpPr>
          <p:nvPr>
            <p:ph type="sldImg"/>
          </p:nvPr>
        </p:nvSpPr>
        <p:spPr bwMode="auto">
          <a:noFill/>
          <a:ln>
            <a:solidFill>
              <a:srgbClr val="000000"/>
            </a:solidFill>
            <a:miter lim="800000"/>
            <a:headEnd/>
            <a:tailEnd/>
          </a:ln>
        </p:spPr>
      </p:sp>
      <p:sp>
        <p:nvSpPr>
          <p:cNvPr id="1355779" name="Rectangle 3"/>
          <p:cNvSpPr>
            <a:spLocks noGrp="1"/>
          </p:cNvSpPr>
          <p:nvPr>
            <p:ph type="body" idx="1"/>
          </p:nvPr>
        </p:nvSpPr>
        <p:spPr bwMode="auto">
          <a:noFill/>
        </p:spPr>
        <p:txBody>
          <a:bodyPr/>
          <a:lstStyle/>
          <a:p>
            <a:r>
              <a:rPr kumimoji="1" lang="zh-CN" altLang="en-US" b="1"/>
              <a:t>通信图：</a:t>
            </a:r>
            <a:r>
              <a:rPr kumimoji="1" lang="en-US" altLang="zh-CN" b="1"/>
              <a:t>UML 2.0</a:t>
            </a:r>
            <a:r>
              <a:rPr kumimoji="1" lang="zh-CN" altLang="en-US" b="1"/>
              <a:t>中的通信图实际上就是</a:t>
            </a:r>
            <a:r>
              <a:rPr kumimoji="1" lang="en-US" altLang="zh-CN" b="1"/>
              <a:t>UML 1.0</a:t>
            </a:r>
            <a:r>
              <a:rPr kumimoji="1" lang="zh-CN" altLang="en-US" b="1"/>
              <a:t>中的协作图，它强调的是参加交互的对象的组织，为读者提供了在协作对象结构组织的语境中观察控制流的一个清晰的可视化轨迹</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4A559FB-52C3-403B-BB61-0DD7791959DE}" type="slidenum">
              <a:rPr lang="zh-CN" altLang="en-US" sz="1200"/>
              <a:pPr algn="r"/>
              <a:t>10</a:t>
            </a:fld>
            <a:endParaRPr lang="en-US" altLang="zh-CN" sz="1200"/>
          </a:p>
        </p:txBody>
      </p:sp>
      <p:sp>
        <p:nvSpPr>
          <p:cNvPr id="13598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59876" name="Rectangle 3"/>
          <p:cNvSpPr>
            <a:spLocks noGrp="1" noChangeArrowheads="1"/>
          </p:cNvSpPr>
          <p:nvPr>
            <p:ph type="body" idx="1"/>
          </p:nvPr>
        </p:nvSpPr>
        <p:spPr bwMode="auto">
          <a:noFill/>
        </p:spPr>
        <p:txBody>
          <a:bodyPr/>
          <a:lstStyle/>
          <a:p>
            <a:r>
              <a:rPr lang="zh-CN" altLang="en-US"/>
              <a:t>类图中的各种概念是在现实应用中有意义的概念：这些概念包括真实世界中的概念、抽象的概念、实现方面的概念以及计算机领域的概念。</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41C9D48-5AA5-411B-BD22-4BB561A77C1A}" type="slidenum">
              <a:rPr lang="zh-CN" altLang="en-US" sz="1200"/>
              <a:pPr algn="r"/>
              <a:t>11</a:t>
            </a:fld>
            <a:endParaRPr lang="en-US" altLang="zh-CN" sz="1200"/>
          </a:p>
        </p:txBody>
      </p:sp>
      <p:sp>
        <p:nvSpPr>
          <p:cNvPr id="13680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8068" name="Rectangle 3"/>
          <p:cNvSpPr>
            <a:spLocks noGrp="1" noChangeArrowheads="1"/>
          </p:cNvSpPr>
          <p:nvPr>
            <p:ph type="body" idx="1"/>
          </p:nvPr>
        </p:nvSpPr>
        <p:spPr bwMode="auto">
          <a:noFill/>
        </p:spPr>
        <p:txBody>
          <a:bodyPr/>
          <a:lstStyle/>
          <a:p>
            <a:r>
              <a:rPr lang="zh-CN" altLang="en-US" dirty="0"/>
              <a:t>类图中的各种概念是在现实应用中有意义的概念：这些概念包括真实世界中的概念、抽象的概念、实现方面的概念以及计算机领域的概念。</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4ACCAD2-968D-4B4F-A2F1-CA5CD8B950B2}" type="slidenum">
              <a:rPr lang="zh-CN" altLang="en-US" sz="1200"/>
              <a:pPr algn="r"/>
              <a:t>12</a:t>
            </a:fld>
            <a:endParaRPr lang="en-US" altLang="zh-CN" sz="1200"/>
          </a:p>
        </p:txBody>
      </p:sp>
      <p:sp>
        <p:nvSpPr>
          <p:cNvPr id="136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366020" name="Rectangle 3"/>
          <p:cNvSpPr>
            <a:spLocks noGrp="1" noChangeArrowheads="1"/>
          </p:cNvSpPr>
          <p:nvPr>
            <p:ph type="body" idx="1"/>
          </p:nvPr>
        </p:nvSpPr>
        <p:spPr bwMode="auto">
          <a:noFill/>
        </p:spPr>
        <p:txBody>
          <a:bodyPr/>
          <a:lstStyle/>
          <a:p>
            <a:r>
              <a:rPr lang="zh-CN" altLang="en-US"/>
              <a:t>类图中的各种概念是在现实应用中有意义的概念：这些概念包括真实世界中的概念、抽象的概念、实现方面的概念以及计算机领域的概念。</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C5172940-9B05-4D39-B8F9-118622351240}" type="slidenum">
              <a:rPr lang="zh-CN" altLang="en-US" smtClean="0"/>
              <a:pPr>
                <a:defRPr/>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05D74519-6451-4B27-B3A2-257FFBFC3504}" type="slidenum">
              <a:rPr lang="zh-CN" altLang="en-US" smtClean="0"/>
              <a:pPr>
                <a:defRPr/>
              </a:pPr>
              <a:t>‹#›</a:t>
            </a:fld>
            <a:r>
              <a:rPr lang="zh-CN" altLang="en-US" dirty="0"/>
              <a:t>页</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3" y="760413"/>
            <a:ext cx="2090737" cy="5365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23850" y="760413"/>
            <a:ext cx="6119813" cy="5365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56B1FF08-75FC-4DCC-8581-301949E1963D}" type="slidenum">
              <a:rPr lang="zh-CN" altLang="en-US" smtClean="0"/>
              <a:pPr>
                <a:defRPr/>
              </a:pPr>
              <a:t>‹#›</a:t>
            </a:fld>
            <a:r>
              <a:rPr lang="zh-CN" altLang="en-US" dirty="0"/>
              <a:t>页</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3850" y="760413"/>
            <a:ext cx="8229600" cy="868362"/>
          </a:xfrm>
        </p:spPr>
        <p:txBody>
          <a:bodyPr/>
          <a:lstStyle/>
          <a:p>
            <a:r>
              <a:rPr lang="zh-CN" altLang="en-US"/>
              <a:t>单击此处编辑母版标题样式</a:t>
            </a:r>
          </a:p>
        </p:txBody>
      </p:sp>
      <p:sp>
        <p:nvSpPr>
          <p:cNvPr id="3" name="表格占位符 2"/>
          <p:cNvSpPr>
            <a:spLocks noGrp="1"/>
          </p:cNvSpPr>
          <p:nvPr>
            <p:ph type="tbl" idx="1"/>
          </p:nvPr>
        </p:nvSpPr>
        <p:spPr>
          <a:xfrm>
            <a:off x="457200" y="1844675"/>
            <a:ext cx="8229600" cy="4281488"/>
          </a:xfrm>
        </p:spPr>
        <p:txBody>
          <a:bodyPr/>
          <a:lstStyle/>
          <a:p>
            <a:pPr lvl="0"/>
            <a:endParaRPr lang="zh-CN" altLang="en-US" noProof="0"/>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A1A59190-3DD6-432A-8D12-DED75A88528B}" type="slidenum">
              <a:rPr lang="zh-CN" altLang="en-US" smtClean="0"/>
              <a:pPr>
                <a:defRPr/>
              </a:pPr>
              <a:t>‹#›</a:t>
            </a:fld>
            <a:r>
              <a:rPr lang="zh-CN" altLang="en-US" dirty="0"/>
              <a:t>页</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8E1684FF-CF88-4737-8C03-3C7971DFD2CC}" type="slidenum">
              <a:rPr lang="zh-CN" altLang="en-US" smtClean="0"/>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ltLang="zh-CN" dirty="0"/>
              <a:t>6.</a:t>
            </a:r>
            <a:fld id="{5194F629-5CAD-4319-9309-68B19B378BDA}" type="slidenum">
              <a:rPr lang="zh-CN" altLang="en-US" smtClean="0"/>
              <a:pPr>
                <a:defRPr/>
              </a:pPr>
              <a:t>‹#›</a:t>
            </a:fld>
            <a:r>
              <a:rPr lang="zh-CN" altLang="en-US" dirty="0"/>
              <a:t>页</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44675"/>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dirty="0"/>
              <a:t>6.</a:t>
            </a:r>
            <a:fld id="{85DD4AE0-27C6-4C1A-8779-F84172F798AD}" type="slidenum">
              <a:rPr lang="zh-CN" altLang="en-US" smtClean="0"/>
              <a:pPr>
                <a:defRPr/>
              </a:pPr>
              <a:t>‹#›</a:t>
            </a:fld>
            <a:r>
              <a:rPr lang="zh-CN" altLang="en-US" dirty="0"/>
              <a:t>页</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sldNum" sz="quarter" idx="10"/>
          </p:nvPr>
        </p:nvSpPr>
        <p:spPr>
          <a:ln/>
        </p:spPr>
        <p:txBody>
          <a:bodyPr/>
          <a:lstStyle>
            <a:lvl1pPr>
              <a:defRPr/>
            </a:lvl1pPr>
          </a:lstStyle>
          <a:p>
            <a:pPr>
              <a:defRPr/>
            </a:pPr>
            <a:r>
              <a:rPr lang="en-US" altLang="zh-CN" dirty="0"/>
              <a:t>6.</a:t>
            </a:r>
            <a:fld id="{6298E82E-D091-4DD2-BE6B-E003FDD1013C}" type="slidenum">
              <a:rPr lang="zh-CN" altLang="en-US" smtClean="0"/>
              <a:pPr>
                <a:defRPr/>
              </a:pPr>
              <a:t>‹#›</a:t>
            </a:fld>
            <a:r>
              <a:rPr lang="zh-CN" altLang="en-US" dirty="0"/>
              <a:t>页</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sldNum" sz="quarter" idx="10"/>
          </p:nvPr>
        </p:nvSpPr>
        <p:spPr>
          <a:ln/>
        </p:spPr>
        <p:txBody>
          <a:bodyPr/>
          <a:lstStyle>
            <a:lvl1pPr>
              <a:defRPr/>
            </a:lvl1pPr>
          </a:lstStyle>
          <a:p>
            <a:pPr>
              <a:defRPr/>
            </a:pPr>
            <a:r>
              <a:rPr lang="en-US" altLang="zh-CN" dirty="0"/>
              <a:t>6.</a:t>
            </a:r>
            <a:fld id="{42B3C1C1-51E8-4756-A263-12BB7A19AE19}" type="slidenum">
              <a:rPr lang="zh-CN" altLang="en-US" smtClean="0"/>
              <a:pPr>
                <a:defRPr/>
              </a:pPr>
              <a:t>‹#›</a:t>
            </a:fld>
            <a:r>
              <a:rPr lang="zh-CN" altLang="en-US" dirty="0"/>
              <a:t>页</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ltLang="zh-CN" dirty="0"/>
              <a:t>6.</a:t>
            </a:r>
            <a:fld id="{47350572-267D-49E1-A88A-6CC5C05E1D1E}" type="slidenum">
              <a:rPr lang="zh-CN" altLang="en-US" smtClean="0"/>
              <a:pPr>
                <a:defRPr/>
              </a:pPr>
              <a:t>‹#›</a:t>
            </a:fld>
            <a:r>
              <a:rPr lang="zh-CN" altLang="en-US" dirty="0"/>
              <a:t>页</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dirty="0"/>
              <a:t>6.</a:t>
            </a:r>
            <a:fld id="{5A3ADAE4-AF14-4C68-B547-F343C8BA387B}" type="slidenum">
              <a:rPr lang="zh-CN" altLang="en-US" smtClean="0"/>
              <a:pPr>
                <a:defRPr/>
              </a:pPr>
              <a:t>‹#›</a:t>
            </a:fld>
            <a:r>
              <a:rPr lang="zh-CN" altLang="en-US" dirty="0"/>
              <a:t>页</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zh-CN" dirty="0"/>
              <a:t>6.</a:t>
            </a:r>
            <a:fld id="{69B44AE3-46EB-498D-8160-B048AC7E75F5}" type="slidenum">
              <a:rPr lang="zh-CN" altLang="en-US" smtClean="0"/>
              <a:pPr>
                <a:defRPr/>
              </a:pPr>
              <a:t>‹#›</a:t>
            </a:fld>
            <a:r>
              <a:rPr lang="zh-CN" altLang="en-US" dirty="0"/>
              <a:t>页</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descr="浅色横线"/>
          <p:cNvSpPr>
            <a:spLocks noChangeArrowheads="1"/>
          </p:cNvSpPr>
          <p:nvPr/>
        </p:nvSpPr>
        <p:spPr bwMode="auto">
          <a:xfrm>
            <a:off x="0" y="692150"/>
            <a:ext cx="9144000" cy="1008063"/>
          </a:xfrm>
          <a:prstGeom prst="rect">
            <a:avLst/>
          </a:prstGeom>
          <a:pattFill prst="ltHorz">
            <a:fgClr>
              <a:schemeClr val="accent1"/>
            </a:fgClr>
            <a:bgClr>
              <a:schemeClr val="bg1"/>
            </a:bgClr>
          </a:pattFill>
          <a:ln w="9525">
            <a:noFill/>
            <a:miter lim="800000"/>
            <a:headEnd/>
            <a:tailEnd/>
          </a:ln>
          <a:effectLst/>
        </p:spPr>
        <p:txBody>
          <a:bodyPr wrap="none" anchor="ctr"/>
          <a:lstStyle/>
          <a:p>
            <a:pPr>
              <a:defRPr/>
            </a:pPr>
            <a:endParaRPr lang="zh-CN" altLang="en-US">
              <a:ea typeface="+mn-ea"/>
            </a:endParaRPr>
          </a:p>
        </p:txBody>
      </p:sp>
      <p:sp>
        <p:nvSpPr>
          <p:cNvPr id="1028" name="Rectangle 2"/>
          <p:cNvSpPr>
            <a:spLocks noGrp="1" noChangeArrowheads="1"/>
          </p:cNvSpPr>
          <p:nvPr>
            <p:ph type="title"/>
          </p:nvPr>
        </p:nvSpPr>
        <p:spPr bwMode="auto">
          <a:xfrm>
            <a:off x="323850" y="760413"/>
            <a:ext cx="8229600" cy="8683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3"/>
          <p:cNvSpPr>
            <a:spLocks noGrp="1" noChangeArrowheads="1"/>
          </p:cNvSpPr>
          <p:nvPr>
            <p:ph type="body" idx="1"/>
          </p:nvPr>
        </p:nvSpPr>
        <p:spPr bwMode="auto">
          <a:xfrm>
            <a:off x="457200" y="1844675"/>
            <a:ext cx="8229600" cy="4281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
          <p:cNvSpPr>
            <a:spLocks noGrp="1" noChangeArrowheads="1"/>
          </p:cNvSpPr>
          <p:nvPr>
            <p:ph type="sldNum" sz="quarter" idx="4"/>
          </p:nvPr>
        </p:nvSpPr>
        <p:spPr bwMode="auto">
          <a:xfrm>
            <a:off x="6902450" y="6467475"/>
            <a:ext cx="2133600" cy="341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mn-ea"/>
              </a:defRPr>
            </a:lvl1pPr>
          </a:lstStyle>
          <a:p>
            <a:pPr>
              <a:defRPr/>
            </a:pPr>
            <a:r>
              <a:rPr lang="en-US" altLang="zh-CN" dirty="0"/>
              <a:t>6.</a:t>
            </a:r>
            <a:fld id="{140D9BA8-17C1-428D-90B0-D2F00917E316}"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hf hdr="0" dt="0"/>
  <p:txStyles>
    <p:titleStyle>
      <a:lvl1pPr algn="l" rtl="0" eaLnBrk="0" fontAlgn="base" hangingPunct="0">
        <a:spcBef>
          <a:spcPct val="0"/>
        </a:spcBef>
        <a:spcAft>
          <a:spcPct val="0"/>
        </a:spcAft>
        <a:defRPr sz="4400" b="1">
          <a:solidFill>
            <a:srgbClr val="FF0000"/>
          </a:solidFill>
          <a:latin typeface="+mj-lt"/>
          <a:ea typeface="+mj-ea"/>
          <a:cs typeface="+mj-cs"/>
        </a:defRPr>
      </a:lvl1pPr>
      <a:lvl2pPr algn="l" rtl="0" eaLnBrk="0" fontAlgn="base" hangingPunct="0">
        <a:spcBef>
          <a:spcPct val="0"/>
        </a:spcBef>
        <a:spcAft>
          <a:spcPct val="0"/>
        </a:spcAft>
        <a:defRPr sz="4400" b="1">
          <a:solidFill>
            <a:srgbClr val="FF0000"/>
          </a:solidFill>
          <a:latin typeface="Arial" charset="0"/>
          <a:ea typeface="宋体" pitchFamily="2" charset="-122"/>
        </a:defRPr>
      </a:lvl2pPr>
      <a:lvl3pPr algn="l" rtl="0" eaLnBrk="0" fontAlgn="base" hangingPunct="0">
        <a:spcBef>
          <a:spcPct val="0"/>
        </a:spcBef>
        <a:spcAft>
          <a:spcPct val="0"/>
        </a:spcAft>
        <a:defRPr sz="4400" b="1">
          <a:solidFill>
            <a:srgbClr val="FF0000"/>
          </a:solidFill>
          <a:latin typeface="Arial" charset="0"/>
          <a:ea typeface="宋体" pitchFamily="2" charset="-122"/>
        </a:defRPr>
      </a:lvl3pPr>
      <a:lvl4pPr algn="l" rtl="0" eaLnBrk="0" fontAlgn="base" hangingPunct="0">
        <a:spcBef>
          <a:spcPct val="0"/>
        </a:spcBef>
        <a:spcAft>
          <a:spcPct val="0"/>
        </a:spcAft>
        <a:defRPr sz="4400" b="1">
          <a:solidFill>
            <a:srgbClr val="FF0000"/>
          </a:solidFill>
          <a:latin typeface="Arial" charset="0"/>
          <a:ea typeface="宋体" pitchFamily="2" charset="-122"/>
        </a:defRPr>
      </a:lvl4pPr>
      <a:lvl5pPr algn="l" rtl="0" eaLnBrk="0" fontAlgn="base" hangingPunct="0">
        <a:spcBef>
          <a:spcPct val="0"/>
        </a:spcBef>
        <a:spcAft>
          <a:spcPct val="0"/>
        </a:spcAft>
        <a:defRPr sz="4400" b="1">
          <a:solidFill>
            <a:srgbClr val="FF0000"/>
          </a:solidFill>
          <a:latin typeface="Arial" charset="0"/>
          <a:ea typeface="宋体" pitchFamily="2" charset="-122"/>
        </a:defRPr>
      </a:lvl5pPr>
      <a:lvl6pPr marL="457200" algn="l" rtl="0" fontAlgn="base">
        <a:spcBef>
          <a:spcPct val="0"/>
        </a:spcBef>
        <a:spcAft>
          <a:spcPct val="0"/>
        </a:spcAft>
        <a:defRPr sz="4400" b="1">
          <a:solidFill>
            <a:srgbClr val="FF0000"/>
          </a:solidFill>
          <a:latin typeface="Arial" charset="0"/>
          <a:ea typeface="宋体" pitchFamily="2" charset="-122"/>
        </a:defRPr>
      </a:lvl6pPr>
      <a:lvl7pPr marL="914400" algn="l" rtl="0" fontAlgn="base">
        <a:spcBef>
          <a:spcPct val="0"/>
        </a:spcBef>
        <a:spcAft>
          <a:spcPct val="0"/>
        </a:spcAft>
        <a:defRPr sz="4400" b="1">
          <a:solidFill>
            <a:srgbClr val="FF0000"/>
          </a:solidFill>
          <a:latin typeface="Arial" charset="0"/>
          <a:ea typeface="宋体" pitchFamily="2" charset="-122"/>
        </a:defRPr>
      </a:lvl7pPr>
      <a:lvl8pPr marL="1371600" algn="l" rtl="0" fontAlgn="base">
        <a:spcBef>
          <a:spcPct val="0"/>
        </a:spcBef>
        <a:spcAft>
          <a:spcPct val="0"/>
        </a:spcAft>
        <a:defRPr sz="4400" b="1">
          <a:solidFill>
            <a:srgbClr val="FF0000"/>
          </a:solidFill>
          <a:latin typeface="Arial" charset="0"/>
          <a:ea typeface="宋体" pitchFamily="2" charset="-122"/>
        </a:defRPr>
      </a:lvl8pPr>
      <a:lvl9pPr marL="1828800" algn="l" rtl="0" fontAlgn="base">
        <a:spcBef>
          <a:spcPct val="0"/>
        </a:spcBef>
        <a:spcAft>
          <a:spcPct val="0"/>
        </a:spcAft>
        <a:defRPr sz="4400" b="1">
          <a:solidFill>
            <a:srgbClr val="FF0000"/>
          </a:solidFill>
          <a:latin typeface="Arial" charset="0"/>
          <a:ea typeface="宋体" pitchFamily="2" charset="-122"/>
        </a:defRPr>
      </a:lvl9pPr>
    </p:titleStyle>
    <p:body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pPr>
              <a:defRPr/>
            </a:pPr>
            <a:r>
              <a:rPr lang="en-US" altLang="zh-CN" dirty="0"/>
              <a:t>6.</a:t>
            </a:r>
            <a:fld id="{5E3F0049-C920-4DCB-A7AF-30508C2AC0E5}" type="slidenum">
              <a:rPr lang="zh-CN" altLang="en-US" smtClean="0"/>
              <a:pPr>
                <a:defRPr/>
              </a:pPr>
              <a:t>1</a:t>
            </a:fld>
            <a:r>
              <a:rPr lang="zh-CN" altLang="en-US" dirty="0"/>
              <a:t>页</a:t>
            </a:r>
          </a:p>
        </p:txBody>
      </p:sp>
      <p:sp>
        <p:nvSpPr>
          <p:cNvPr id="2051" name="Rectangle 8" descr="浅色横线"/>
          <p:cNvSpPr>
            <a:spLocks noChangeArrowheads="1"/>
          </p:cNvSpPr>
          <p:nvPr/>
        </p:nvSpPr>
        <p:spPr bwMode="auto">
          <a:xfrm>
            <a:off x="0" y="2708275"/>
            <a:ext cx="9144000" cy="2592388"/>
          </a:xfrm>
          <a:prstGeom prst="rect">
            <a:avLst/>
          </a:prstGeom>
          <a:pattFill prst="ltHorz">
            <a:fgClr>
              <a:srgbClr val="66CCFF"/>
            </a:fgClr>
            <a:bgClr>
              <a:schemeClr val="bg1"/>
            </a:bgClr>
          </a:pattFill>
          <a:ln w="9525">
            <a:noFill/>
            <a:miter lim="800000"/>
            <a:headEnd/>
            <a:tailEnd/>
          </a:ln>
        </p:spPr>
        <p:txBody>
          <a:bodyPr wrap="none" anchor="ctr"/>
          <a:lstStyle/>
          <a:p>
            <a:endParaRPr lang="zh-CN" altLang="en-US"/>
          </a:p>
        </p:txBody>
      </p:sp>
      <p:sp>
        <p:nvSpPr>
          <p:cNvPr id="2052" name="Rectangle 2"/>
          <p:cNvSpPr>
            <a:spLocks noGrp="1" noChangeArrowheads="1"/>
          </p:cNvSpPr>
          <p:nvPr>
            <p:ph type="ctrTitle"/>
          </p:nvPr>
        </p:nvSpPr>
        <p:spPr>
          <a:xfrm>
            <a:off x="250825" y="549275"/>
            <a:ext cx="8642350" cy="1254125"/>
          </a:xfrm>
        </p:spPr>
        <p:txBody>
          <a:bodyPr/>
          <a:lstStyle/>
          <a:p>
            <a:pPr algn="ctr"/>
            <a:r>
              <a:rPr lang="zh-CN" altLang="en-US" dirty="0"/>
              <a:t>第</a:t>
            </a:r>
            <a:r>
              <a:rPr lang="en-US" altLang="zh-CN" dirty="0"/>
              <a:t>6</a:t>
            </a:r>
            <a:r>
              <a:rPr lang="zh-CN" altLang="en-US" dirty="0"/>
              <a:t>章 动态分析与序列图</a:t>
            </a:r>
          </a:p>
        </p:txBody>
      </p:sp>
      <p:sp>
        <p:nvSpPr>
          <p:cNvPr id="2053" name="Text Box 9"/>
          <p:cNvSpPr txBox="1">
            <a:spLocks noChangeArrowheads="1"/>
          </p:cNvSpPr>
          <p:nvPr/>
        </p:nvSpPr>
        <p:spPr bwMode="auto">
          <a:xfrm>
            <a:off x="1187450" y="2852738"/>
            <a:ext cx="4464050" cy="2289175"/>
          </a:xfrm>
          <a:prstGeom prst="rect">
            <a:avLst/>
          </a:prstGeom>
          <a:noFill/>
          <a:ln w="9525">
            <a:noFill/>
            <a:miter lim="800000"/>
            <a:headEnd/>
            <a:tailEnd/>
          </a:ln>
        </p:spPr>
        <p:txBody>
          <a:bodyPr>
            <a:spAutoFit/>
          </a:bodyPr>
          <a:lstStyle/>
          <a:p>
            <a:pPr>
              <a:spcBef>
                <a:spcPct val="50000"/>
              </a:spcBef>
            </a:pPr>
            <a:r>
              <a:rPr lang="zh-CN" altLang="en-US" sz="3600">
                <a:solidFill>
                  <a:srgbClr val="0000CC"/>
                </a:solidFill>
                <a:ea typeface="华文隶书" pitchFamily="2" charset="-122"/>
              </a:rPr>
              <a:t>本章概述 </a:t>
            </a:r>
          </a:p>
          <a:p>
            <a:pPr>
              <a:spcBef>
                <a:spcPct val="50000"/>
              </a:spcBef>
            </a:pPr>
            <a:r>
              <a:rPr lang="zh-CN" altLang="en-US" sz="3600">
                <a:solidFill>
                  <a:srgbClr val="0000CC"/>
                </a:solidFill>
                <a:ea typeface="华文隶书" pitchFamily="2" charset="-122"/>
              </a:rPr>
              <a:t>本章的学习目标</a:t>
            </a:r>
          </a:p>
          <a:p>
            <a:pPr>
              <a:spcBef>
                <a:spcPct val="50000"/>
              </a:spcBef>
            </a:pPr>
            <a:r>
              <a:rPr lang="zh-CN" altLang="en-US" sz="3600">
                <a:solidFill>
                  <a:srgbClr val="0000CC"/>
                </a:solidFill>
                <a:ea typeface="华文隶书" pitchFamily="2" charset="-122"/>
              </a:rPr>
              <a:t>主要内容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7D6C9603-6C05-43AE-A4FF-DF5680173B94}" type="slidenum">
              <a:rPr lang="zh-CN" altLang="en-US" smtClean="0"/>
              <a:pPr/>
              <a:t>10</a:t>
            </a:fld>
            <a:r>
              <a:rPr lang="zh-CN" altLang="en-US" dirty="0"/>
              <a:t>  第</a:t>
            </a:r>
            <a:r>
              <a:rPr lang="en-US" altLang="zh-CN" dirty="0"/>
              <a:t>6</a:t>
            </a:r>
            <a:r>
              <a:rPr lang="zh-CN" altLang="en-US" dirty="0"/>
              <a:t>章</a:t>
            </a:r>
            <a:endParaRPr lang="en-US" altLang="zh-CN" dirty="0"/>
          </a:p>
        </p:txBody>
      </p:sp>
      <p:sp>
        <p:nvSpPr>
          <p:cNvPr id="677890" name="Rectangle 2"/>
          <p:cNvSpPr>
            <a:spLocks noGrp="1" noChangeArrowheads="1"/>
          </p:cNvSpPr>
          <p:nvPr>
            <p:ph type="title" idx="4294967295"/>
          </p:nvPr>
        </p:nvSpPr>
        <p:spPr>
          <a:xfrm>
            <a:off x="538163" y="458788"/>
            <a:ext cx="7778750" cy="804862"/>
          </a:xfrm>
        </p:spPr>
        <p:txBody>
          <a:bodyPr anchor="b"/>
          <a:lstStyle/>
          <a:p>
            <a:r>
              <a:rPr lang="zh-CN" altLang="en-US" sz="4000">
                <a:effectLst>
                  <a:outerShdw blurRad="38100" dist="38100" dir="2700000" algn="tl">
                    <a:srgbClr val="C0C0C0"/>
                  </a:outerShdw>
                </a:effectLst>
                <a:ea typeface="黑体" pitchFamily="2" charset="-122"/>
              </a:rPr>
              <a:t>概述</a:t>
            </a:r>
          </a:p>
        </p:txBody>
      </p:sp>
      <p:sp>
        <p:nvSpPr>
          <p:cNvPr id="677895" name="Text Box 7"/>
          <p:cNvSpPr txBox="1">
            <a:spLocks noChangeArrowheads="1"/>
          </p:cNvSpPr>
          <p:nvPr/>
        </p:nvSpPr>
        <p:spPr bwMode="auto">
          <a:xfrm>
            <a:off x="827088" y="2565400"/>
            <a:ext cx="7704137" cy="2647950"/>
          </a:xfrm>
          <a:prstGeom prst="rect">
            <a:avLst/>
          </a:prstGeom>
          <a:noFill/>
          <a:ln w="9525" algn="ctr">
            <a:noFill/>
            <a:miter lim="800000"/>
            <a:headEnd/>
            <a:tailEnd/>
          </a:ln>
        </p:spPr>
        <p:txBody>
          <a:bodyPr>
            <a:spAutoFit/>
          </a:bodyPr>
          <a:lstStyle/>
          <a:p>
            <a:pPr>
              <a:buClr>
                <a:srgbClr val="800000"/>
              </a:buClr>
              <a:buFont typeface="Wingdings" pitchFamily="2" charset="2"/>
              <a:buChar char="v"/>
            </a:pPr>
            <a:r>
              <a:rPr lang="zh-CN" altLang="en-US" sz="2400" b="1" u="sng">
                <a:solidFill>
                  <a:srgbClr val="FF0000"/>
                </a:solidFill>
                <a:latin typeface="楷体_GB2312" pitchFamily="49" charset="-122"/>
                <a:ea typeface="楷体_GB2312" pitchFamily="49" charset="-122"/>
              </a:rPr>
              <a:t>序列图</a:t>
            </a:r>
          </a:p>
          <a:p>
            <a:pPr>
              <a:buClr>
                <a:srgbClr val="800000"/>
              </a:buClr>
              <a:buFont typeface="Wingdings" pitchFamily="2" charset="2"/>
              <a:buNone/>
            </a:pPr>
            <a:endParaRPr lang="zh-CN" altLang="en-US" sz="2400">
              <a:latin typeface="楷体_GB2312" pitchFamily="49" charset="-122"/>
              <a:ea typeface="楷体_GB2312" pitchFamily="49" charset="-122"/>
            </a:endParaRPr>
          </a:p>
          <a:p>
            <a:pPr>
              <a:buClr>
                <a:srgbClr val="800000"/>
              </a:buClr>
              <a:buFont typeface="Wingdings" pitchFamily="2" charset="2"/>
              <a:buChar char="v"/>
            </a:pPr>
            <a:r>
              <a:rPr lang="zh-CN" altLang="en-US" sz="2400">
                <a:solidFill>
                  <a:schemeClr val="accent1"/>
                </a:solidFill>
                <a:latin typeface="楷体_GB2312" pitchFamily="49" charset="-122"/>
                <a:ea typeface="楷体_GB2312" pitchFamily="49" charset="-122"/>
              </a:rPr>
              <a:t>协作图</a:t>
            </a:r>
            <a:endParaRPr lang="en-US" altLang="zh-CN" sz="2400">
              <a:solidFill>
                <a:schemeClr val="accent1"/>
              </a:solidFill>
              <a:latin typeface="楷体_GB2312" pitchFamily="49" charset="-122"/>
              <a:ea typeface="楷体_GB2312" pitchFamily="49" charset="-122"/>
            </a:endParaRPr>
          </a:p>
          <a:p>
            <a:pPr>
              <a:buClr>
                <a:srgbClr val="800000"/>
              </a:buClr>
              <a:buFont typeface="Wingdings" pitchFamily="2" charset="2"/>
              <a:buChar char="v"/>
            </a:pPr>
            <a:endParaRPr lang="en-US" altLang="zh-CN" sz="2400">
              <a:latin typeface="楷体_GB2312" pitchFamily="49" charset="-122"/>
              <a:ea typeface="楷体_GB2312" pitchFamily="49" charset="-122"/>
            </a:endParaRPr>
          </a:p>
          <a:p>
            <a:pPr>
              <a:buClr>
                <a:srgbClr val="800000"/>
              </a:buClr>
              <a:buFont typeface="Wingdings" pitchFamily="2" charset="2"/>
              <a:buChar char="v"/>
            </a:pPr>
            <a:r>
              <a:rPr lang="zh-CN" altLang="en-US" sz="2400">
                <a:solidFill>
                  <a:schemeClr val="accent1"/>
                </a:solidFill>
                <a:latin typeface="楷体_GB2312" pitchFamily="49" charset="-122"/>
                <a:ea typeface="楷体_GB2312" pitchFamily="49" charset="-122"/>
              </a:rPr>
              <a:t>状态图</a:t>
            </a:r>
          </a:p>
          <a:p>
            <a:pPr>
              <a:buClr>
                <a:srgbClr val="800000"/>
              </a:buClr>
              <a:buFont typeface="Wingdings" pitchFamily="2" charset="2"/>
              <a:buChar char="v"/>
            </a:pPr>
            <a:endParaRPr lang="zh-CN" altLang="en-US" sz="2400">
              <a:latin typeface="楷体_GB2312" pitchFamily="49" charset="-122"/>
              <a:ea typeface="楷体_GB2312" pitchFamily="49" charset="-122"/>
            </a:endParaRPr>
          </a:p>
          <a:p>
            <a:pPr>
              <a:buClr>
                <a:srgbClr val="800000"/>
              </a:buClr>
              <a:buFont typeface="Wingdings" pitchFamily="2" charset="2"/>
              <a:buChar char="v"/>
            </a:pPr>
            <a:r>
              <a:rPr lang="zh-CN" altLang="en-US" sz="2400">
                <a:solidFill>
                  <a:schemeClr val="accent1"/>
                </a:solidFill>
                <a:latin typeface="楷体_GB2312" pitchFamily="49" charset="-122"/>
                <a:ea typeface="楷体_GB2312" pitchFamily="49" charset="-122"/>
              </a:rPr>
              <a:t>活动图</a:t>
            </a:r>
          </a:p>
        </p:txBody>
      </p:sp>
      <p:sp>
        <p:nvSpPr>
          <p:cNvPr id="7172" name="TextBox 3"/>
          <p:cNvSpPr txBox="1">
            <a:spLocks noChangeArrowheads="1"/>
          </p:cNvSpPr>
          <p:nvPr/>
        </p:nvSpPr>
        <p:spPr bwMode="auto">
          <a:xfrm>
            <a:off x="714375" y="1895475"/>
            <a:ext cx="7786688" cy="519113"/>
          </a:xfrm>
          <a:prstGeom prst="rect">
            <a:avLst/>
          </a:prstGeom>
          <a:noFill/>
          <a:ln w="9525">
            <a:noFill/>
            <a:miter lim="800000"/>
            <a:headEnd/>
            <a:tailEnd/>
          </a:ln>
        </p:spPr>
        <p:txBody>
          <a:bodyPr>
            <a:spAutoFit/>
          </a:bodyPr>
          <a:lstStyle/>
          <a:p>
            <a:r>
              <a:rPr kumimoji="1" lang="zh-CN" altLang="en-US" sz="2800" b="1">
                <a:latin typeface="黑体" pitchFamily="2" charset="-122"/>
                <a:ea typeface="黑体" pitchFamily="2" charset="-122"/>
                <a:cs typeface="Tahoma" pitchFamily="34" charset="0"/>
              </a:rPr>
              <a:t>动态视图包括下列模型图：</a:t>
            </a:r>
          </a:p>
        </p:txBody>
      </p:sp>
      <p:sp>
        <p:nvSpPr>
          <p:cNvPr id="6" name="Text Box 7">
            <a:extLst>
              <a:ext uri="{FF2B5EF4-FFF2-40B4-BE49-F238E27FC236}">
                <a16:creationId xmlns:a16="http://schemas.microsoft.com/office/drawing/2014/main" id="{A863C9CE-0BA1-4650-A366-053D4A25BBCB}"/>
              </a:ext>
            </a:extLst>
          </p:cNvPr>
          <p:cNvSpPr txBox="1">
            <a:spLocks noChangeArrowheads="1"/>
          </p:cNvSpPr>
          <p:nvPr/>
        </p:nvSpPr>
        <p:spPr bwMode="auto">
          <a:xfrm>
            <a:off x="2362200" y="2560918"/>
            <a:ext cx="6629400" cy="830997"/>
          </a:xfrm>
          <a:prstGeom prst="rect">
            <a:avLst/>
          </a:prstGeom>
          <a:noFill/>
          <a:ln w="9525" algn="ctr">
            <a:noFill/>
            <a:miter lim="800000"/>
            <a:headEnd/>
            <a:tailEnd/>
          </a:ln>
        </p:spPr>
        <p:txBody>
          <a:bodyPr wrap="square">
            <a:spAutoFit/>
          </a:bodyPr>
          <a:lstStyle/>
          <a:p>
            <a:pPr>
              <a:buClr>
                <a:srgbClr val="800000"/>
              </a:buClr>
              <a:buFont typeface="Wingdings" pitchFamily="2" charset="2"/>
              <a:buNone/>
            </a:pPr>
            <a:r>
              <a:rPr lang="zh-CN" altLang="en-US" sz="2400" b="1" u="sng" dirty="0">
                <a:solidFill>
                  <a:srgbClr val="FF0000"/>
                </a:solidFill>
                <a:latin typeface="楷体_GB2312" pitchFamily="49" charset="-122"/>
                <a:ea typeface="楷体_GB2312" pitchFamily="49" charset="-122"/>
              </a:rPr>
              <a:t>序列图</a:t>
            </a:r>
            <a:r>
              <a:rPr lang="zh-CN" altLang="en-US" sz="2400" dirty="0">
                <a:latin typeface="楷体_GB2312" pitchFamily="49" charset="-122"/>
                <a:ea typeface="楷体_GB2312" pitchFamily="49" charset="-122"/>
              </a:rPr>
              <a:t>是用于描述对象之间基于时间顺序的动态交互，并将交互建模成对象之间消息交换的图形。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923941A8-A7BE-40F1-AE57-FADF6F5D6211}"/>
              </a:ext>
            </a:extLst>
          </p:cNvPr>
          <p:cNvPicPr>
            <a:picLocks noChangeAspect="1" noChangeArrowheads="1"/>
          </p:cNvPicPr>
          <p:nvPr/>
        </p:nvPicPr>
        <p:blipFill>
          <a:blip r:embed="rId3"/>
          <a:srcRect/>
          <a:stretch>
            <a:fillRect/>
          </a:stretch>
        </p:blipFill>
        <p:spPr bwMode="auto">
          <a:xfrm>
            <a:off x="36235" y="2064030"/>
            <a:ext cx="9072202" cy="4776041"/>
          </a:xfrm>
          <a:prstGeom prst="rect">
            <a:avLst/>
          </a:prstGeom>
          <a:noFill/>
          <a:ln w="9525">
            <a:noFill/>
            <a:miter lim="800000"/>
            <a:headEnd/>
            <a:tailEnd/>
          </a:ln>
        </p:spPr>
      </p:pic>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69BFC7F0-19FE-4334-B42E-4B616A5ACE0B}" type="slidenum">
              <a:rPr lang="zh-CN" altLang="en-US" smtClean="0"/>
              <a:pPr/>
              <a:t>11</a:t>
            </a:fld>
            <a:r>
              <a:rPr lang="zh-CN" altLang="en-US" dirty="0"/>
              <a:t>  第</a:t>
            </a:r>
            <a:r>
              <a:rPr lang="en-US" altLang="zh-CN" dirty="0"/>
              <a:t>6</a:t>
            </a:r>
            <a:r>
              <a:rPr lang="zh-CN" altLang="en-US" dirty="0"/>
              <a:t>章</a:t>
            </a:r>
            <a:endParaRPr lang="en-US" altLang="zh-CN" dirty="0"/>
          </a:p>
        </p:txBody>
      </p:sp>
      <p:sp>
        <p:nvSpPr>
          <p:cNvPr id="677890" name="Rectangle 2"/>
          <p:cNvSpPr>
            <a:spLocks noGrp="1" noChangeArrowheads="1"/>
          </p:cNvSpPr>
          <p:nvPr>
            <p:ph type="title" idx="4294967295"/>
          </p:nvPr>
        </p:nvSpPr>
        <p:spPr>
          <a:xfrm>
            <a:off x="538163" y="458788"/>
            <a:ext cx="7778750" cy="804862"/>
          </a:xfrm>
        </p:spPr>
        <p:txBody>
          <a:bodyPr anchor="b"/>
          <a:lstStyle/>
          <a:p>
            <a:r>
              <a:rPr lang="zh-CN" altLang="en-US" sz="4000">
                <a:effectLst>
                  <a:outerShdw blurRad="38100" dist="38100" dir="2700000" algn="tl">
                    <a:srgbClr val="C0C0C0"/>
                  </a:outerShdw>
                </a:effectLst>
                <a:ea typeface="黑体" pitchFamily="2" charset="-122"/>
              </a:rPr>
              <a:t>序列图的基本概念</a:t>
            </a:r>
          </a:p>
        </p:txBody>
      </p:sp>
      <p:sp>
        <p:nvSpPr>
          <p:cNvPr id="677895" name="Text Box 7"/>
          <p:cNvSpPr txBox="1">
            <a:spLocks noChangeArrowheads="1"/>
          </p:cNvSpPr>
          <p:nvPr/>
        </p:nvSpPr>
        <p:spPr bwMode="auto">
          <a:xfrm>
            <a:off x="76200" y="1356144"/>
            <a:ext cx="8991600" cy="707886"/>
          </a:xfrm>
          <a:prstGeom prst="rect">
            <a:avLst/>
          </a:prstGeom>
          <a:noFill/>
          <a:ln w="9525" algn="ctr">
            <a:noFill/>
            <a:miter lim="800000"/>
            <a:headEnd/>
            <a:tailEnd/>
          </a:ln>
        </p:spPr>
        <p:txBody>
          <a:bodyPr wrap="square">
            <a:spAutoFit/>
          </a:bodyPr>
          <a:lstStyle/>
          <a:p>
            <a:pPr>
              <a:buClr>
                <a:srgbClr val="800000"/>
              </a:buClr>
              <a:buFont typeface="Wingdings" pitchFamily="2" charset="2"/>
              <a:buNone/>
            </a:pPr>
            <a:r>
              <a:rPr lang="zh-CN" altLang="en-US" sz="2000" dirty="0">
                <a:latin typeface="楷体_GB2312" pitchFamily="49" charset="-122"/>
                <a:ea typeface="楷体_GB2312" pitchFamily="49" charset="-122"/>
              </a:rPr>
              <a:t>在</a:t>
            </a:r>
            <a:r>
              <a:rPr lang="en-US" altLang="zh-CN" sz="2000" dirty="0">
                <a:latin typeface="楷体_GB2312" pitchFamily="49" charset="-122"/>
                <a:ea typeface="楷体_GB2312" pitchFamily="49" charset="-122"/>
              </a:rPr>
              <a:t>UML</a:t>
            </a:r>
            <a:r>
              <a:rPr lang="zh-CN" altLang="en-US" sz="2000" dirty="0">
                <a:latin typeface="楷体_GB2312" pitchFamily="49" charset="-122"/>
                <a:ea typeface="楷体_GB2312" pitchFamily="49" charset="-122"/>
              </a:rPr>
              <a:t>的表示中，序列图将交互关系表示为一个</a:t>
            </a:r>
            <a:r>
              <a:rPr lang="zh-CN" altLang="en-US" sz="2000" dirty="0">
                <a:solidFill>
                  <a:srgbClr val="FF3300"/>
                </a:solidFill>
                <a:latin typeface="楷体_GB2312" pitchFamily="49" charset="-122"/>
                <a:ea typeface="楷体_GB2312" pitchFamily="49" charset="-122"/>
              </a:rPr>
              <a:t>二维图</a:t>
            </a:r>
            <a:r>
              <a:rPr lang="zh-CN" altLang="en-US" sz="2000" dirty="0">
                <a:latin typeface="楷体_GB2312" pitchFamily="49" charset="-122"/>
                <a:ea typeface="楷体_GB2312" pitchFamily="49" charset="-122"/>
              </a:rPr>
              <a:t>。其中，纵轴是时间轴，时间沿竖线向下延伸。横轴代表了在交互中各独立的对象。</a:t>
            </a:r>
          </a:p>
        </p:txBody>
      </p:sp>
      <p:sp>
        <p:nvSpPr>
          <p:cNvPr id="7" name="Rectangle 3">
            <a:extLst>
              <a:ext uri="{FF2B5EF4-FFF2-40B4-BE49-F238E27FC236}">
                <a16:creationId xmlns:a16="http://schemas.microsoft.com/office/drawing/2014/main" id="{7F25D1EE-39C4-4184-9288-635C84A175FB}"/>
              </a:ext>
            </a:extLst>
          </p:cNvPr>
          <p:cNvSpPr txBox="1">
            <a:spLocks noChangeArrowheads="1"/>
          </p:cNvSpPr>
          <p:nvPr/>
        </p:nvSpPr>
        <p:spPr>
          <a:xfrm>
            <a:off x="158750" y="2286000"/>
            <a:ext cx="8229600" cy="3810000"/>
          </a:xfrm>
          <a:prstGeom prst="rect">
            <a:avLst/>
          </a:prstGeom>
        </p:spPr>
        <p:txBody>
          <a:bodyPr/>
          <a:lst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itchFamily="2" charset="2"/>
              <a:buNone/>
            </a:pPr>
            <a:endParaRPr kumimoji="1" lang="zh-CN" altLang="en-US" sz="2800" kern="0" dirty="0">
              <a:latin typeface="黑体" pitchFamily="2" charset="-122"/>
              <a:ea typeface="黑体" pitchFamily="2" charset="-122"/>
              <a:cs typeface="Tahom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77895">
                                            <p:txEl>
                                              <p:pRg st="0" end="0"/>
                                            </p:txEl>
                                          </p:spTgt>
                                        </p:tgtEl>
                                        <p:attrNameLst>
                                          <p:attrName>style.visibility</p:attrName>
                                        </p:attrNameLst>
                                      </p:cBhvr>
                                      <p:to>
                                        <p:strVal val="visible"/>
                                      </p:to>
                                    </p:set>
                                    <p:animEffect transition="in" filter="box(in)">
                                      <p:cBhvr>
                                        <p:cTn id="7" dur="500"/>
                                        <p:tgtEl>
                                          <p:spTgt spid="6778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C6AA27A1-73B2-4C98-8F1D-494BAF70E014}"/>
              </a:ext>
            </a:extLst>
          </p:cNvPr>
          <p:cNvPicPr>
            <a:picLocks noChangeAspect="1" noChangeArrowheads="1"/>
          </p:cNvPicPr>
          <p:nvPr/>
        </p:nvPicPr>
        <p:blipFill>
          <a:blip r:embed="rId3"/>
          <a:srcRect/>
          <a:stretch>
            <a:fillRect/>
          </a:stretch>
        </p:blipFill>
        <p:spPr bwMode="auto">
          <a:xfrm>
            <a:off x="3181931" y="-8145"/>
            <a:ext cx="5949963" cy="3132345"/>
          </a:xfrm>
          <a:prstGeom prst="rect">
            <a:avLst/>
          </a:prstGeom>
          <a:noFill/>
          <a:ln w="9525">
            <a:noFill/>
            <a:miter lim="800000"/>
            <a:headEnd/>
            <a:tailEnd/>
          </a:ln>
        </p:spPr>
      </p:pic>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DA328F97-1264-4A6C-AD4B-063EB14EC7F1}" type="slidenum">
              <a:rPr lang="zh-CN" altLang="en-US" smtClean="0"/>
              <a:pPr/>
              <a:t>12</a:t>
            </a:fld>
            <a:r>
              <a:rPr lang="zh-CN" altLang="en-US" dirty="0"/>
              <a:t>  第</a:t>
            </a:r>
            <a:r>
              <a:rPr lang="en-US" altLang="zh-CN" dirty="0"/>
              <a:t>6</a:t>
            </a:r>
            <a:r>
              <a:rPr lang="zh-CN" altLang="en-US" dirty="0"/>
              <a:t>章</a:t>
            </a:r>
            <a:endParaRPr lang="en-US" altLang="zh-CN" dirty="0"/>
          </a:p>
        </p:txBody>
      </p:sp>
      <p:sp>
        <p:nvSpPr>
          <p:cNvPr id="677890" name="Rectangle 2"/>
          <p:cNvSpPr>
            <a:spLocks noGrp="1" noChangeArrowheads="1"/>
          </p:cNvSpPr>
          <p:nvPr>
            <p:ph type="title" idx="4294967295"/>
          </p:nvPr>
        </p:nvSpPr>
        <p:spPr>
          <a:xfrm>
            <a:off x="538163" y="458788"/>
            <a:ext cx="7778750" cy="804862"/>
          </a:xfrm>
        </p:spPr>
        <p:txBody>
          <a:bodyPr anchor="b"/>
          <a:lstStyle/>
          <a:p>
            <a:r>
              <a:rPr lang="zh-CN" altLang="en-US" sz="4000">
                <a:effectLst>
                  <a:outerShdw blurRad="38100" dist="38100" dir="2700000" algn="tl">
                    <a:srgbClr val="C0C0C0"/>
                  </a:outerShdw>
                </a:effectLst>
                <a:ea typeface="黑体" pitchFamily="2" charset="-122"/>
              </a:rPr>
              <a:t>序列图的基本概念</a:t>
            </a:r>
          </a:p>
        </p:txBody>
      </p:sp>
      <p:sp>
        <p:nvSpPr>
          <p:cNvPr id="677895" name="Text Box 7"/>
          <p:cNvSpPr txBox="1">
            <a:spLocks noChangeArrowheads="1"/>
          </p:cNvSpPr>
          <p:nvPr/>
        </p:nvSpPr>
        <p:spPr bwMode="auto">
          <a:xfrm>
            <a:off x="838200" y="2184400"/>
            <a:ext cx="7704138" cy="3378200"/>
          </a:xfrm>
          <a:prstGeom prst="rect">
            <a:avLst/>
          </a:prstGeom>
          <a:noFill/>
          <a:ln w="9525" algn="ctr">
            <a:noFill/>
            <a:miter lim="800000"/>
            <a:headEnd/>
            <a:tailEnd/>
          </a:ln>
        </p:spPr>
        <p:txBody>
          <a:bodyPr>
            <a:spAutoFit/>
          </a:bodyPr>
          <a:lstStyle/>
          <a:p>
            <a:pPr>
              <a:buClr>
                <a:srgbClr val="800000"/>
              </a:buClr>
              <a:buFont typeface="Wingdings" pitchFamily="2" charset="2"/>
              <a:buNone/>
            </a:pPr>
            <a:endParaRPr lang="zh-CN" altLang="en-US" sz="2400" dirty="0">
              <a:latin typeface="楷体_GB2312" pitchFamily="49" charset="-122"/>
              <a:ea typeface="楷体_GB2312" pitchFamily="49" charset="-122"/>
            </a:endParaRPr>
          </a:p>
          <a:p>
            <a:pPr>
              <a:buClr>
                <a:srgbClr val="800000"/>
              </a:buClr>
              <a:buFont typeface="Wingdings" pitchFamily="2" charset="2"/>
              <a:buChar char="v"/>
            </a:pPr>
            <a:r>
              <a:rPr lang="zh-CN" altLang="en-US" sz="2400" dirty="0">
                <a:latin typeface="楷体_GB2312" pitchFamily="49" charset="-122"/>
                <a:ea typeface="楷体_GB2312" pitchFamily="49" charset="-122"/>
              </a:rPr>
              <a:t>序列图强调消息发送的时间先后顺序，即对象间消息的发送和接受的顺序</a:t>
            </a:r>
            <a:endParaRPr lang="en-US" altLang="zh-CN" sz="2400" dirty="0">
              <a:latin typeface="楷体_GB2312" pitchFamily="49" charset="-122"/>
              <a:ea typeface="楷体_GB2312" pitchFamily="49" charset="-122"/>
            </a:endParaRPr>
          </a:p>
          <a:p>
            <a:pPr>
              <a:buClr>
                <a:srgbClr val="800000"/>
              </a:buClr>
              <a:buFont typeface="Wingdings" pitchFamily="2" charset="2"/>
              <a:buChar char="v"/>
            </a:pPr>
            <a:endParaRPr lang="en-US" altLang="zh-CN" sz="2400" dirty="0">
              <a:latin typeface="楷体_GB2312" pitchFamily="49" charset="-122"/>
              <a:ea typeface="楷体_GB2312" pitchFamily="49" charset="-122"/>
            </a:endParaRPr>
          </a:p>
          <a:p>
            <a:pPr>
              <a:buClr>
                <a:srgbClr val="800000"/>
              </a:buClr>
              <a:buFont typeface="Wingdings" pitchFamily="2" charset="2"/>
              <a:buChar char="v"/>
            </a:pPr>
            <a:r>
              <a:rPr lang="zh-CN" altLang="en-US" sz="2400" dirty="0">
                <a:latin typeface="楷体_GB2312" pitchFamily="49" charset="-122"/>
                <a:ea typeface="楷体_GB2312" pitchFamily="49" charset="-122"/>
              </a:rPr>
              <a:t>序列图用来表现用例中的行为顺序，描述了如何一步步完成系统的某项功能</a:t>
            </a:r>
          </a:p>
          <a:p>
            <a:pPr>
              <a:buClr>
                <a:srgbClr val="800000"/>
              </a:buClr>
              <a:buFont typeface="Wingdings" pitchFamily="2" charset="2"/>
              <a:buChar char="v"/>
            </a:pPr>
            <a:endParaRPr lang="zh-CN" altLang="en-US" sz="2400" dirty="0">
              <a:latin typeface="楷体_GB2312" pitchFamily="49" charset="-122"/>
              <a:ea typeface="楷体_GB2312" pitchFamily="49" charset="-122"/>
            </a:endParaRPr>
          </a:p>
          <a:p>
            <a:pPr>
              <a:buClr>
                <a:srgbClr val="800000"/>
              </a:buClr>
              <a:buFont typeface="Wingdings" pitchFamily="2" charset="2"/>
              <a:buChar char="v"/>
            </a:pPr>
            <a:r>
              <a:rPr lang="zh-CN" altLang="en-US" sz="2400" dirty="0">
                <a:latin typeface="楷体_GB2312" pitchFamily="49" charset="-122"/>
                <a:ea typeface="楷体_GB2312" pitchFamily="49" charset="-122"/>
              </a:rPr>
              <a:t>序列图揭示了一个</a:t>
            </a:r>
            <a:r>
              <a:rPr lang="zh-CN" altLang="en-US" sz="2400" dirty="0">
                <a:solidFill>
                  <a:srgbClr val="FF3300"/>
                </a:solidFill>
                <a:latin typeface="楷体_GB2312" pitchFamily="49" charset="-122"/>
                <a:ea typeface="楷体_GB2312" pitchFamily="49" charset="-122"/>
              </a:rPr>
              <a:t>特定场景</a:t>
            </a:r>
            <a:r>
              <a:rPr lang="zh-CN" altLang="en-US" sz="2400" dirty="0">
                <a:latin typeface="楷体_GB2312" pitchFamily="49" charset="-122"/>
                <a:ea typeface="楷体_GB2312" pitchFamily="49" charset="-122"/>
              </a:rPr>
              <a:t>的交互，即系统执行期间发生在某个时间点的对象之间的特定交互</a:t>
            </a:r>
          </a:p>
        </p:txBody>
      </p:sp>
      <p:sp>
        <p:nvSpPr>
          <p:cNvPr id="7172" name="TextBox 3"/>
          <p:cNvSpPr txBox="1">
            <a:spLocks noChangeArrowheads="1"/>
          </p:cNvSpPr>
          <p:nvPr/>
        </p:nvSpPr>
        <p:spPr bwMode="auto">
          <a:xfrm>
            <a:off x="714375" y="1895475"/>
            <a:ext cx="7786688" cy="519113"/>
          </a:xfrm>
          <a:prstGeom prst="rect">
            <a:avLst/>
          </a:prstGeom>
          <a:noFill/>
          <a:ln w="9525">
            <a:noFill/>
            <a:miter lim="800000"/>
            <a:headEnd/>
            <a:tailEnd/>
          </a:ln>
        </p:spPr>
        <p:txBody>
          <a:bodyPr>
            <a:spAutoFit/>
          </a:bodyPr>
          <a:lstStyle/>
          <a:p>
            <a:r>
              <a:rPr kumimoji="1" lang="zh-CN" altLang="en-US" sz="2800" b="1">
                <a:latin typeface="黑体" pitchFamily="2" charset="-122"/>
                <a:ea typeface="黑体" pitchFamily="2" charset="-122"/>
                <a:cs typeface="Tahoma" pitchFamily="34" charset="0"/>
              </a:rPr>
              <a:t>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77895">
                                            <p:txEl>
                                              <p:pRg st="1" end="1"/>
                                            </p:txEl>
                                          </p:spTgt>
                                        </p:tgtEl>
                                        <p:attrNameLst>
                                          <p:attrName>style.visibility</p:attrName>
                                        </p:attrNameLst>
                                      </p:cBhvr>
                                      <p:to>
                                        <p:strVal val="visible"/>
                                      </p:to>
                                    </p:set>
                                    <p:animEffect transition="in" filter="box(in)">
                                      <p:cBhvr>
                                        <p:cTn id="7" dur="500"/>
                                        <p:tgtEl>
                                          <p:spTgt spid="6778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677895">
                                            <p:txEl>
                                              <p:pRg st="3" end="3"/>
                                            </p:txEl>
                                          </p:spTgt>
                                        </p:tgtEl>
                                        <p:attrNameLst>
                                          <p:attrName>style.visibility</p:attrName>
                                        </p:attrNameLst>
                                      </p:cBhvr>
                                      <p:to>
                                        <p:strVal val="visible"/>
                                      </p:to>
                                    </p:set>
                                    <p:animEffect transition="in" filter="barn(inHorizontal)">
                                      <p:cBhvr>
                                        <p:cTn id="12" dur="500"/>
                                        <p:tgtEl>
                                          <p:spTgt spid="67789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nodeType="clickEffect">
                                  <p:stCondLst>
                                    <p:cond delay="0"/>
                                  </p:stCondLst>
                                  <p:childTnLst>
                                    <p:set>
                                      <p:cBhvr>
                                        <p:cTn id="16" dur="1" fill="hold">
                                          <p:stCondLst>
                                            <p:cond delay="0"/>
                                          </p:stCondLst>
                                        </p:cTn>
                                        <p:tgtEl>
                                          <p:spTgt spid="677895">
                                            <p:txEl>
                                              <p:pRg st="5" end="5"/>
                                            </p:txEl>
                                          </p:spTgt>
                                        </p:tgtEl>
                                        <p:attrNameLst>
                                          <p:attrName>style.visibility</p:attrName>
                                        </p:attrNameLst>
                                      </p:cBhvr>
                                      <p:to>
                                        <p:strVal val="visible"/>
                                      </p:to>
                                    </p:set>
                                    <p:animEffect transition="in" filter="barn(inHorizontal)">
                                      <p:cBhvr>
                                        <p:cTn id="17" dur="500"/>
                                        <p:tgtEl>
                                          <p:spTgt spid="6778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DE8C-D367-46E2-899E-66AA6217029E}"/>
              </a:ext>
            </a:extLst>
          </p:cNvPr>
          <p:cNvPicPr>
            <a:picLocks noChangeAspect="1" noChangeArrowheads="1"/>
          </p:cNvPicPr>
          <p:nvPr/>
        </p:nvPicPr>
        <p:blipFill>
          <a:blip r:embed="rId2"/>
          <a:srcRect/>
          <a:stretch>
            <a:fillRect/>
          </a:stretch>
        </p:blipFill>
        <p:spPr bwMode="auto">
          <a:xfrm>
            <a:off x="2925717" y="-76200"/>
            <a:ext cx="6223980" cy="3276600"/>
          </a:xfrm>
          <a:prstGeom prst="rect">
            <a:avLst/>
          </a:prstGeom>
          <a:noFill/>
          <a:ln w="9525">
            <a:noFill/>
            <a:miter lim="800000"/>
            <a:headEnd/>
            <a:tailEnd/>
          </a:ln>
        </p:spPr>
      </p:pic>
      <p:sp>
        <p:nvSpPr>
          <p:cNvPr id="4" name="灯片编号占位符 5"/>
          <p:cNvSpPr>
            <a:spLocks noGrp="1"/>
          </p:cNvSpPr>
          <p:nvPr>
            <p:ph type="sldNum" sz="quarter" idx="4294967295"/>
          </p:nvPr>
        </p:nvSpPr>
        <p:spPr>
          <a:xfrm>
            <a:off x="6553200" y="6248400"/>
            <a:ext cx="2133600" cy="457200"/>
          </a:xfrm>
          <a:prstGeom prst="rect">
            <a:avLst/>
          </a:prstGeom>
        </p:spPr>
        <p:txBody>
          <a:bodyPr/>
          <a:lstStyle/>
          <a:p>
            <a:fld id="{2F6E06A5-65EC-4BF0-A93E-FBFB83CB0A0A}" type="slidenum">
              <a:rPr lang="zh-CN" altLang="en-US" smtClean="0"/>
              <a:pPr/>
              <a:t>13</a:t>
            </a:fld>
            <a:r>
              <a:rPr lang="zh-CN" altLang="en-US" dirty="0"/>
              <a:t>  第</a:t>
            </a:r>
            <a:r>
              <a:rPr lang="en-US" altLang="zh-CN" dirty="0"/>
              <a:t>6</a:t>
            </a:r>
            <a:r>
              <a:rPr lang="zh-CN" altLang="en-US" dirty="0"/>
              <a:t>章</a:t>
            </a:r>
            <a:endParaRPr lang="en-US" altLang="zh-CN" dirty="0"/>
          </a:p>
        </p:txBody>
      </p:sp>
      <p:sp>
        <p:nvSpPr>
          <p:cNvPr id="1375235" name="Rectangle 3"/>
          <p:cNvSpPr>
            <a:spLocks noGrp="1" noChangeArrowheads="1"/>
          </p:cNvSpPr>
          <p:nvPr>
            <p:ph type="body" idx="1"/>
          </p:nvPr>
        </p:nvSpPr>
        <p:spPr>
          <a:xfrm>
            <a:off x="685800" y="1828800"/>
            <a:ext cx="8229600" cy="3810000"/>
          </a:xfrm>
        </p:spPr>
        <p:txBody>
          <a:bodyPr/>
          <a:lstStyle/>
          <a:p>
            <a:pPr marL="609600" indent="-609600">
              <a:buFont typeface="Wingdings" pitchFamily="2" charset="2"/>
              <a:buNone/>
            </a:pPr>
            <a:r>
              <a:rPr kumimoji="1" lang="zh-CN" altLang="en-US" sz="2800" b="1" dirty="0">
                <a:latin typeface="黑体" pitchFamily="2" charset="-122"/>
                <a:ea typeface="黑体" pitchFamily="2" charset="-122"/>
                <a:cs typeface="Tahoma" pitchFamily="34" charset="0"/>
              </a:rPr>
              <a:t>序列图包含了</a:t>
            </a:r>
            <a:r>
              <a:rPr kumimoji="1" lang="en-US" altLang="zh-CN" sz="2800" b="1" dirty="0">
                <a:latin typeface="黑体" pitchFamily="2" charset="-122"/>
                <a:ea typeface="黑体" pitchFamily="2" charset="-122"/>
                <a:cs typeface="Tahoma" pitchFamily="34" charset="0"/>
              </a:rPr>
              <a:t>4</a:t>
            </a:r>
            <a:r>
              <a:rPr kumimoji="1" lang="zh-CN" altLang="en-US" sz="2800" b="1" dirty="0">
                <a:latin typeface="黑体" pitchFamily="2" charset="-122"/>
                <a:ea typeface="黑体" pitchFamily="2" charset="-122"/>
                <a:cs typeface="Tahoma" pitchFamily="34" charset="0"/>
              </a:rPr>
              <a:t>个元素：</a:t>
            </a:r>
          </a:p>
          <a:p>
            <a:pPr marL="609600" indent="-609600">
              <a:buFont typeface="Wingdings" pitchFamily="2" charset="2"/>
              <a:buNone/>
            </a:pPr>
            <a:endParaRPr kumimoji="1" lang="zh-CN" altLang="en-US" b="1" dirty="0">
              <a:latin typeface="黑体" pitchFamily="2" charset="-122"/>
              <a:ea typeface="黑体" pitchFamily="2" charset="-122"/>
              <a:cs typeface="Tahoma" pitchFamily="34" charset="0"/>
            </a:endParaRPr>
          </a:p>
          <a:p>
            <a:pPr marL="609600" indent="-609600">
              <a:buClr>
                <a:schemeClr val="tx1"/>
              </a:buClr>
              <a:buFont typeface="Wingdings" pitchFamily="2" charset="2"/>
              <a:buAutoNum type="arabicPeriod"/>
            </a:pPr>
            <a:r>
              <a:rPr lang="zh-CN" altLang="en-US" sz="2800" dirty="0">
                <a:latin typeface="楷体_GB2312" pitchFamily="49" charset="-122"/>
                <a:ea typeface="楷体_GB2312" pitchFamily="49" charset="-122"/>
                <a:cs typeface="Tahoma" pitchFamily="34" charset="0"/>
              </a:rPr>
              <a:t>对象（</a:t>
            </a:r>
            <a:r>
              <a:rPr lang="en-US" altLang="zh-CN" sz="2800" dirty="0">
                <a:latin typeface="楷体_GB2312" pitchFamily="49" charset="-122"/>
                <a:ea typeface="楷体_GB2312" pitchFamily="49" charset="-122"/>
                <a:cs typeface="Tahoma" pitchFamily="34" charset="0"/>
              </a:rPr>
              <a:t>Object</a:t>
            </a:r>
            <a:r>
              <a:rPr lang="zh-CN" altLang="en-US" sz="2800" dirty="0">
                <a:latin typeface="楷体_GB2312" pitchFamily="49" charset="-122"/>
                <a:ea typeface="楷体_GB2312" pitchFamily="49" charset="-122"/>
                <a:cs typeface="Tahoma" pitchFamily="34" charset="0"/>
              </a:rPr>
              <a:t>）</a:t>
            </a:r>
          </a:p>
          <a:p>
            <a:pPr marL="609600" indent="-609600">
              <a:buClr>
                <a:schemeClr val="tx1"/>
              </a:buClr>
              <a:buFont typeface="Wingdings" pitchFamily="2" charset="2"/>
              <a:buAutoNum type="arabicPeriod"/>
            </a:pPr>
            <a:r>
              <a:rPr lang="zh-CN" altLang="en-US" sz="2800" dirty="0">
                <a:latin typeface="楷体_GB2312" pitchFamily="49" charset="-122"/>
                <a:ea typeface="楷体_GB2312" pitchFamily="49" charset="-122"/>
                <a:cs typeface="Tahoma" pitchFamily="34" charset="0"/>
              </a:rPr>
              <a:t>生命线（</a:t>
            </a:r>
            <a:r>
              <a:rPr lang="en-US" altLang="zh-CN" sz="2800" dirty="0">
                <a:latin typeface="楷体_GB2312" pitchFamily="49" charset="-122"/>
                <a:ea typeface="楷体_GB2312" pitchFamily="49" charset="-122"/>
                <a:cs typeface="Tahoma" pitchFamily="34" charset="0"/>
              </a:rPr>
              <a:t>Lifeline</a:t>
            </a:r>
            <a:r>
              <a:rPr lang="zh-CN" altLang="en-US" sz="2800" dirty="0">
                <a:latin typeface="楷体_GB2312" pitchFamily="49" charset="-122"/>
                <a:ea typeface="楷体_GB2312" pitchFamily="49" charset="-122"/>
                <a:cs typeface="Tahoma" pitchFamily="34" charset="0"/>
              </a:rPr>
              <a:t>）</a:t>
            </a:r>
          </a:p>
          <a:p>
            <a:pPr marL="609600" indent="-609600">
              <a:buClr>
                <a:schemeClr val="tx1"/>
              </a:buClr>
              <a:buFont typeface="Wingdings" pitchFamily="2" charset="2"/>
              <a:buAutoNum type="arabicPeriod"/>
            </a:pPr>
            <a:r>
              <a:rPr lang="zh-CN" altLang="en-US" sz="2800" dirty="0">
                <a:latin typeface="楷体_GB2312" pitchFamily="49" charset="-122"/>
                <a:ea typeface="楷体_GB2312" pitchFamily="49" charset="-122"/>
                <a:cs typeface="Tahoma" pitchFamily="34" charset="0"/>
              </a:rPr>
              <a:t>激活（</a:t>
            </a:r>
            <a:r>
              <a:rPr lang="en-US" altLang="zh-CN" sz="2800" dirty="0">
                <a:latin typeface="楷体_GB2312" pitchFamily="49" charset="-122"/>
                <a:ea typeface="楷体_GB2312" pitchFamily="49" charset="-122"/>
                <a:cs typeface="Tahoma" pitchFamily="34" charset="0"/>
              </a:rPr>
              <a:t>Activation</a:t>
            </a:r>
            <a:r>
              <a:rPr lang="zh-CN" altLang="en-US" sz="2800" dirty="0">
                <a:latin typeface="楷体_GB2312" pitchFamily="49" charset="-122"/>
                <a:ea typeface="楷体_GB2312" pitchFamily="49" charset="-122"/>
                <a:cs typeface="Tahoma" pitchFamily="34" charset="0"/>
              </a:rPr>
              <a:t>）</a:t>
            </a:r>
          </a:p>
          <a:p>
            <a:pPr marL="609600" indent="-609600">
              <a:buClr>
                <a:schemeClr val="tx1"/>
              </a:buClr>
              <a:buFont typeface="Wingdings" pitchFamily="2" charset="2"/>
              <a:buAutoNum type="arabicPeriod"/>
            </a:pPr>
            <a:r>
              <a:rPr lang="zh-CN" altLang="en-US" sz="2800" dirty="0">
                <a:latin typeface="楷体_GB2312" pitchFamily="49" charset="-122"/>
                <a:ea typeface="楷体_GB2312" pitchFamily="49" charset="-122"/>
                <a:cs typeface="Tahoma" pitchFamily="34" charset="0"/>
              </a:rPr>
              <a:t>消息（</a:t>
            </a:r>
            <a:r>
              <a:rPr lang="en-US" altLang="zh-CN" sz="2800" dirty="0">
                <a:latin typeface="楷体_GB2312" pitchFamily="49" charset="-122"/>
                <a:ea typeface="楷体_GB2312" pitchFamily="49" charset="-122"/>
                <a:cs typeface="Tahoma" pitchFamily="34" charset="0"/>
              </a:rPr>
              <a:t>Message</a:t>
            </a:r>
            <a:r>
              <a:rPr lang="zh-CN" altLang="en-US" sz="2800" dirty="0">
                <a:latin typeface="楷体_GB2312" pitchFamily="49" charset="-122"/>
                <a:ea typeface="楷体_GB2312" pitchFamily="49" charset="-122"/>
                <a:cs typeface="Tahoma" pitchFamily="34" charset="0"/>
              </a:rPr>
              <a:t>）</a:t>
            </a:r>
            <a:endParaRPr lang="zh-CN" altLang="en-US" dirty="0">
              <a:ea typeface="楷体_GB2312" pitchFamily="49" charset="-122"/>
              <a:cs typeface="Tahoma" pitchFamily="34" charset="0"/>
            </a:endParaRP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endParaRPr lang="en-US" altLang="zh-CN" sz="4000">
              <a:solidFill>
                <a:schemeClr val="tx2"/>
              </a:solidFill>
              <a:effectLst>
                <a:outerShdw blurRad="38100" dist="38100" dir="2700000" algn="tl">
                  <a:srgbClr val="C0C0C0"/>
                </a:outerShdw>
              </a:effectLst>
              <a:ea typeface="黑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2133600" cy="457200"/>
          </a:xfrm>
          <a:prstGeom prst="rect">
            <a:avLst/>
          </a:prstGeom>
        </p:spPr>
        <p:txBody>
          <a:bodyPr/>
          <a:lstStyle/>
          <a:p>
            <a:fld id="{C1573CB0-9364-4D1C-B9F3-9DFB72D3AC2F}" type="slidenum">
              <a:rPr lang="zh-CN" altLang="en-US" smtClean="0"/>
              <a:pPr/>
              <a:t>14</a:t>
            </a:fld>
            <a:r>
              <a:rPr lang="zh-CN" altLang="en-US" dirty="0"/>
              <a:t>  第</a:t>
            </a:r>
            <a:r>
              <a:rPr lang="en-US" altLang="zh-CN" dirty="0"/>
              <a:t>6</a:t>
            </a:r>
            <a:r>
              <a:rPr lang="zh-CN" altLang="en-US" dirty="0"/>
              <a:t>章</a:t>
            </a:r>
            <a:endParaRPr lang="en-US" altLang="zh-CN" dirty="0"/>
          </a:p>
        </p:txBody>
      </p:sp>
      <p:sp>
        <p:nvSpPr>
          <p:cNvPr id="1376259" name="Rectangle 3"/>
          <p:cNvSpPr>
            <a:spLocks noGrp="1" noChangeArrowheads="1"/>
          </p:cNvSpPr>
          <p:nvPr>
            <p:ph type="body" idx="1"/>
          </p:nvPr>
        </p:nvSpPr>
        <p:spPr>
          <a:xfrm>
            <a:off x="457200" y="2778125"/>
            <a:ext cx="8229600" cy="3171825"/>
          </a:xfrm>
        </p:spPr>
        <p:txBody>
          <a:bodyPr/>
          <a:lstStyle/>
          <a:p>
            <a:r>
              <a:rPr lang="zh-CN" altLang="en-US" sz="2400">
                <a:latin typeface="楷体_GB2312" pitchFamily="49" charset="-122"/>
                <a:ea typeface="楷体_GB2312" pitchFamily="49" charset="-122"/>
              </a:rPr>
              <a:t>序列图中的对象可以是系统的参与者或者任何有效的系统对象。</a:t>
            </a:r>
          </a:p>
          <a:p>
            <a:r>
              <a:rPr lang="zh-CN" altLang="en-US" sz="2400">
                <a:latin typeface="楷体_GB2312" pitchFamily="49" charset="-122"/>
                <a:ea typeface="楷体_GB2312" pitchFamily="49" charset="-122"/>
              </a:rPr>
              <a:t>序列图中对象的符号和对象图中对象所用的符号一样</a:t>
            </a:r>
            <a:r>
              <a:rPr lang="en-US" altLang="zh-CN" sz="2400">
                <a:latin typeface="楷体_GB2312" pitchFamily="49" charset="-122"/>
                <a:ea typeface="楷体_GB2312" pitchFamily="49" charset="-122"/>
              </a:rPr>
              <a:t>——</a:t>
            </a:r>
            <a:r>
              <a:rPr lang="zh-CN" altLang="en-US" sz="2400">
                <a:latin typeface="楷体_GB2312" pitchFamily="49" charset="-122"/>
                <a:ea typeface="楷体_GB2312" pitchFamily="49" charset="-122"/>
              </a:rPr>
              <a:t>矩形符号。</a:t>
            </a:r>
          </a:p>
          <a:p>
            <a:r>
              <a:rPr lang="zh-CN" altLang="en-US" sz="2400">
                <a:latin typeface="楷体_GB2312" pitchFamily="49" charset="-122"/>
                <a:ea typeface="楷体_GB2312" pitchFamily="49" charset="-122"/>
              </a:rPr>
              <a:t>对象及其类的名称带有下划线，二者用冒号隔开，使用“对象名 ：类名”的形式。</a:t>
            </a:r>
          </a:p>
        </p:txBody>
      </p:sp>
      <p:pic>
        <p:nvPicPr>
          <p:cNvPr id="1376260" name="Picture 4"/>
          <p:cNvPicPr>
            <a:picLocks noChangeAspect="1" noChangeArrowheads="1"/>
          </p:cNvPicPr>
          <p:nvPr/>
        </p:nvPicPr>
        <p:blipFill>
          <a:blip r:embed="rId2"/>
          <a:srcRect/>
          <a:stretch>
            <a:fillRect/>
          </a:stretch>
        </p:blipFill>
        <p:spPr bwMode="auto">
          <a:xfrm>
            <a:off x="3505200" y="5256213"/>
            <a:ext cx="1917700" cy="992187"/>
          </a:xfrm>
          <a:prstGeom prst="rect">
            <a:avLst/>
          </a:prstGeom>
          <a:noFill/>
          <a:ln w="9525">
            <a:noFill/>
            <a:miter lim="800000"/>
            <a:headEnd/>
            <a:tailEnd/>
          </a:ln>
        </p:spPr>
      </p:pic>
      <p:sp>
        <p:nvSpPr>
          <p:cNvPr id="1376261" name="Rectangle 5"/>
          <p:cNvSpPr>
            <a:spLocks/>
          </p:cNvSpPr>
          <p:nvPr/>
        </p:nvSpPr>
        <p:spPr bwMode="auto">
          <a:xfrm>
            <a:off x="457200" y="1828800"/>
            <a:ext cx="8229600" cy="685800"/>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None/>
            </a:pPr>
            <a:r>
              <a:rPr kumimoji="1" lang="en-US" altLang="zh-CN" sz="3200" b="1">
                <a:latin typeface="黑体" pitchFamily="2" charset="-122"/>
                <a:ea typeface="黑体" pitchFamily="2" charset="-122"/>
                <a:cs typeface="Tahoma" pitchFamily="34" charset="0"/>
              </a:rPr>
              <a:t>1 </a:t>
            </a:r>
            <a:r>
              <a:rPr kumimoji="1" lang="zh-CN" altLang="en-US" sz="3200" b="1">
                <a:latin typeface="黑体" pitchFamily="2" charset="-122"/>
                <a:ea typeface="黑体" pitchFamily="2" charset="-122"/>
                <a:cs typeface="Tahoma" pitchFamily="34" charset="0"/>
              </a:rPr>
              <a:t>对象</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p>
        </p:txBody>
      </p:sp>
      <p:sp>
        <p:nvSpPr>
          <p:cNvPr id="7" name="Rectangle 2">
            <a:extLst>
              <a:ext uri="{FF2B5EF4-FFF2-40B4-BE49-F238E27FC236}">
                <a16:creationId xmlns:a16="http://schemas.microsoft.com/office/drawing/2014/main" id="{BE57CB58-68EE-499E-84D6-408A87CB6377}"/>
              </a:ext>
            </a:extLst>
          </p:cNvPr>
          <p:cNvSpPr txBox="1">
            <a:spLocks noChangeArrowheads="1"/>
          </p:cNvSpPr>
          <p:nvPr/>
        </p:nvSpPr>
        <p:spPr bwMode="auto">
          <a:xfrm>
            <a:off x="381000" y="6096001"/>
            <a:ext cx="8763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400" kern="0" dirty="0">
                <a:latin typeface="楷体_GB2312" pitchFamily="49" charset="-122"/>
                <a:ea typeface="楷体_GB2312" pitchFamily="49" charset="-122"/>
              </a:rPr>
              <a:t>通常，将一个交互的发起者称为</a:t>
            </a:r>
            <a:r>
              <a:rPr lang="zh-CN" altLang="en-US" sz="2400" kern="0" dirty="0">
                <a:solidFill>
                  <a:srgbClr val="FF0000"/>
                </a:solidFill>
                <a:latin typeface="楷体_GB2312" pitchFamily="49" charset="-122"/>
                <a:ea typeface="楷体_GB2312" pitchFamily="49" charset="-122"/>
              </a:rPr>
              <a:t>主角</a:t>
            </a:r>
            <a:r>
              <a:rPr lang="zh-CN" altLang="en-US" sz="2400" kern="0" dirty="0">
                <a:latin typeface="楷体_GB2312" pitchFamily="49" charset="-122"/>
                <a:ea typeface="楷体_GB2312" pitchFamily="49" charset="-122"/>
              </a:rPr>
              <a:t>，将其置于序列图的顶部</a:t>
            </a:r>
            <a:endParaRPr lang="zh-CN" altLang="en-US" sz="2400" kern="0" dirty="0"/>
          </a:p>
        </p:txBody>
      </p:sp>
      <p:pic>
        <p:nvPicPr>
          <p:cNvPr id="8" name="Picture 4">
            <a:extLst>
              <a:ext uri="{FF2B5EF4-FFF2-40B4-BE49-F238E27FC236}">
                <a16:creationId xmlns:a16="http://schemas.microsoft.com/office/drawing/2014/main" id="{32108507-FD28-43E7-A307-184914729656}"/>
              </a:ext>
            </a:extLst>
          </p:cNvPr>
          <p:cNvPicPr>
            <a:picLocks noChangeAspect="1" noChangeArrowheads="1"/>
          </p:cNvPicPr>
          <p:nvPr/>
        </p:nvPicPr>
        <p:blipFill>
          <a:blip r:embed="rId3"/>
          <a:srcRect/>
          <a:stretch>
            <a:fillRect/>
          </a:stretch>
        </p:blipFill>
        <p:spPr bwMode="auto">
          <a:xfrm>
            <a:off x="4029342" y="0"/>
            <a:ext cx="5111097" cy="26907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618923" y="5335587"/>
            <a:ext cx="2133600" cy="457200"/>
          </a:xfrm>
          <a:prstGeom prst="rect">
            <a:avLst/>
          </a:prstGeom>
        </p:spPr>
        <p:txBody>
          <a:bodyPr/>
          <a:lstStyle/>
          <a:p>
            <a:fld id="{9FA7EAD2-6175-40E0-97F0-DE79702A17E1}" type="slidenum">
              <a:rPr lang="zh-CN" altLang="en-US" smtClean="0"/>
              <a:pPr/>
              <a:t>15</a:t>
            </a:fld>
            <a:r>
              <a:rPr lang="zh-CN" altLang="en-US" dirty="0"/>
              <a:t>  第</a:t>
            </a:r>
            <a:r>
              <a:rPr lang="en-US" altLang="zh-CN" dirty="0"/>
              <a:t>6</a:t>
            </a:r>
            <a:r>
              <a:rPr lang="zh-CN" altLang="en-US" dirty="0"/>
              <a:t>章</a:t>
            </a:r>
            <a:endParaRPr lang="en-US" altLang="zh-CN" dirty="0"/>
          </a:p>
        </p:txBody>
      </p:sp>
      <p:sp>
        <p:nvSpPr>
          <p:cNvPr id="1383426" name="Rectangle 2"/>
          <p:cNvSpPr>
            <a:spLocks noGrp="1" noChangeArrowheads="1"/>
          </p:cNvSpPr>
          <p:nvPr>
            <p:ph type="body" idx="1"/>
          </p:nvPr>
        </p:nvSpPr>
        <p:spPr>
          <a:xfrm>
            <a:off x="522923" y="1865312"/>
            <a:ext cx="8229600" cy="3171825"/>
          </a:xfrm>
        </p:spPr>
        <p:txBody>
          <a:bodyPr/>
          <a:lstStyle/>
          <a:p>
            <a:r>
              <a:rPr lang="zh-CN" altLang="en-US" sz="2400">
                <a:latin typeface="楷体_GB2312" pitchFamily="49" charset="-122"/>
                <a:ea typeface="楷体_GB2312" pitchFamily="49" charset="-122"/>
              </a:rPr>
              <a:t>生命线（</a:t>
            </a:r>
            <a:r>
              <a:rPr lang="en-US" altLang="zh-CN" sz="2400">
                <a:latin typeface="楷体_GB2312" pitchFamily="49" charset="-122"/>
                <a:ea typeface="楷体_GB2312" pitchFamily="49" charset="-122"/>
              </a:rPr>
              <a:t>Lifeline</a:t>
            </a:r>
            <a:r>
              <a:rPr lang="zh-CN" altLang="en-US" sz="2400">
                <a:latin typeface="楷体_GB2312" pitchFamily="49" charset="-122"/>
                <a:ea typeface="楷体_GB2312" pitchFamily="49" charset="-122"/>
              </a:rPr>
              <a:t>）是一条垂直的虚线，表示序列图中的对象在一段时间内的存在。</a:t>
            </a:r>
          </a:p>
        </p:txBody>
      </p:sp>
      <p:sp>
        <p:nvSpPr>
          <p:cNvPr id="1383427" name="Rectangle 3"/>
          <p:cNvSpPr>
            <a:spLocks/>
          </p:cNvSpPr>
          <p:nvPr/>
        </p:nvSpPr>
        <p:spPr bwMode="auto">
          <a:xfrm>
            <a:off x="492125" y="1296987"/>
            <a:ext cx="8229600" cy="685800"/>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None/>
            </a:pPr>
            <a:r>
              <a:rPr kumimoji="1" lang="en-US" altLang="zh-CN" sz="3200" b="1">
                <a:latin typeface="黑体" pitchFamily="2" charset="-122"/>
                <a:ea typeface="黑体" pitchFamily="2" charset="-122"/>
                <a:cs typeface="Tahoma" pitchFamily="34" charset="0"/>
              </a:rPr>
              <a:t>2 </a:t>
            </a:r>
            <a:r>
              <a:rPr kumimoji="1" lang="zh-CN" altLang="en-US" sz="3200" b="1">
                <a:latin typeface="黑体" pitchFamily="2" charset="-122"/>
                <a:ea typeface="黑体" pitchFamily="2" charset="-122"/>
                <a:cs typeface="Tahoma" pitchFamily="34" charset="0"/>
              </a:rPr>
              <a:t>生命线</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p>
        </p:txBody>
      </p:sp>
      <p:pic>
        <p:nvPicPr>
          <p:cNvPr id="1383429" name="Picture 5"/>
          <p:cNvPicPr>
            <a:picLocks noChangeAspect="1" noChangeArrowheads="1"/>
          </p:cNvPicPr>
          <p:nvPr/>
        </p:nvPicPr>
        <p:blipFill>
          <a:blip r:embed="rId2"/>
          <a:srcRect/>
          <a:stretch>
            <a:fillRect/>
          </a:stretch>
        </p:blipFill>
        <p:spPr bwMode="auto">
          <a:xfrm>
            <a:off x="1582738" y="2743200"/>
            <a:ext cx="5689600" cy="2211387"/>
          </a:xfrm>
          <a:prstGeom prst="rect">
            <a:avLst/>
          </a:prstGeom>
          <a:noFill/>
        </p:spPr>
      </p:pic>
      <p:sp>
        <p:nvSpPr>
          <p:cNvPr id="7" name="Rectangle 2">
            <a:extLst>
              <a:ext uri="{FF2B5EF4-FFF2-40B4-BE49-F238E27FC236}">
                <a16:creationId xmlns:a16="http://schemas.microsoft.com/office/drawing/2014/main" id="{FBBF7F45-B3DD-4FDA-AA95-3DC7476018CC}"/>
              </a:ext>
            </a:extLst>
          </p:cNvPr>
          <p:cNvSpPr txBox="1">
            <a:spLocks noChangeArrowheads="1"/>
          </p:cNvSpPr>
          <p:nvPr/>
        </p:nvSpPr>
        <p:spPr bwMode="auto">
          <a:xfrm>
            <a:off x="457200" y="5138737"/>
            <a:ext cx="8229600" cy="1260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400" kern="0">
                <a:latin typeface="楷体_GB2312" pitchFamily="49" charset="-122"/>
                <a:ea typeface="楷体_GB2312" pitchFamily="49" charset="-122"/>
              </a:rPr>
              <a:t>每个对象的底部中心的位置都带有生命线。</a:t>
            </a:r>
          </a:p>
          <a:p>
            <a:r>
              <a:rPr lang="zh-CN" altLang="en-US" sz="2400" kern="0">
                <a:latin typeface="楷体_GB2312" pitchFamily="49" charset="-122"/>
                <a:ea typeface="楷体_GB2312" pitchFamily="49" charset="-122"/>
              </a:rPr>
              <a:t>生命线是一个时间线，从序列图的顶部一直延伸到底部，所用的时间取决于交互持续的时间。</a:t>
            </a:r>
            <a:endParaRPr lang="zh-CN" altLang="en-US" sz="2400" kern="0" dirty="0">
              <a:latin typeface="楷体_GB2312" pitchFamily="49" charset="-122"/>
              <a:ea typeface="楷体_GB2312"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00840013-BB8A-4819-BF7A-29E5A87E17C7}" type="slidenum">
              <a:rPr lang="zh-CN" altLang="en-US" smtClean="0"/>
              <a:pPr/>
              <a:t>16</a:t>
            </a:fld>
            <a:r>
              <a:rPr lang="zh-CN" altLang="en-US" dirty="0"/>
              <a:t>  第</a:t>
            </a:r>
            <a:r>
              <a:rPr lang="en-US" altLang="zh-CN" dirty="0"/>
              <a:t>6</a:t>
            </a:r>
            <a:r>
              <a:rPr lang="zh-CN" altLang="en-US" dirty="0"/>
              <a:t>章</a:t>
            </a:r>
            <a:endParaRPr lang="en-US" altLang="zh-CN" dirty="0"/>
          </a:p>
        </p:txBody>
      </p:sp>
      <p:sp>
        <p:nvSpPr>
          <p:cNvPr id="1385474" name="Rectangle 2"/>
          <p:cNvSpPr>
            <a:spLocks noGrp="1" noChangeArrowheads="1"/>
          </p:cNvSpPr>
          <p:nvPr>
            <p:ph type="body" idx="1"/>
          </p:nvPr>
        </p:nvSpPr>
        <p:spPr>
          <a:xfrm>
            <a:off x="228600" y="1828800"/>
            <a:ext cx="8839199" cy="2327275"/>
          </a:xfrm>
        </p:spPr>
        <p:txBody>
          <a:bodyPr/>
          <a:lstStyle/>
          <a:p>
            <a:r>
              <a:rPr lang="zh-CN" altLang="en-US" sz="2400" dirty="0">
                <a:latin typeface="楷体_GB2312" pitchFamily="49" charset="-122"/>
                <a:ea typeface="楷体_GB2312" pitchFamily="49" charset="-122"/>
              </a:rPr>
              <a:t>序列图可以描述对象的激活（</a:t>
            </a:r>
            <a:r>
              <a:rPr lang="en-US" altLang="zh-CN" sz="2400" dirty="0">
                <a:latin typeface="楷体_GB2312" pitchFamily="49" charset="-122"/>
                <a:ea typeface="楷体_GB2312" pitchFamily="49" charset="-122"/>
              </a:rPr>
              <a:t>Activation</a:t>
            </a:r>
            <a:r>
              <a:rPr lang="zh-CN" altLang="en-US" sz="2400" dirty="0">
                <a:latin typeface="楷体_GB2312" pitchFamily="49" charset="-122"/>
                <a:ea typeface="楷体_GB2312" pitchFamily="49" charset="-122"/>
              </a:rPr>
              <a:t>），激活是对象操作的执行，它表示一个对象直接地或通过从属操作完成操作的过程。它对执行的持续时间和执行与其调用者之间的控制关系进行建模。</a:t>
            </a:r>
          </a:p>
          <a:p>
            <a:r>
              <a:rPr lang="zh-CN" altLang="en-US" sz="2400" dirty="0">
                <a:latin typeface="楷体_GB2312" pitchFamily="49" charset="-122"/>
                <a:ea typeface="楷体_GB2312" pitchFamily="49" charset="-122"/>
              </a:rPr>
              <a:t>简单地说，</a:t>
            </a:r>
            <a:r>
              <a:rPr lang="zh-CN" altLang="en-US" sz="2400" dirty="0">
                <a:solidFill>
                  <a:srgbClr val="FF0000"/>
                </a:solidFill>
                <a:latin typeface="楷体_GB2312" pitchFamily="49" charset="-122"/>
                <a:ea typeface="楷体_GB2312" pitchFamily="49" charset="-122"/>
              </a:rPr>
              <a:t>激活</a:t>
            </a:r>
            <a:r>
              <a:rPr lang="zh-CN" altLang="en-US" sz="2400" dirty="0">
                <a:latin typeface="楷体_GB2312" pitchFamily="49" charset="-122"/>
                <a:ea typeface="楷体_GB2312" pitchFamily="49" charset="-122"/>
              </a:rPr>
              <a:t>表示该对象被占用以完成某个任务，去</a:t>
            </a:r>
            <a:r>
              <a:rPr lang="zh-CN" altLang="en-US" sz="2400" dirty="0">
                <a:solidFill>
                  <a:srgbClr val="FF0000"/>
                </a:solidFill>
                <a:latin typeface="楷体_GB2312" pitchFamily="49" charset="-122"/>
                <a:ea typeface="楷体_GB2312" pitchFamily="49" charset="-122"/>
              </a:rPr>
              <a:t>激活</a:t>
            </a:r>
            <a:r>
              <a:rPr lang="zh-CN" altLang="en-US" sz="2400" dirty="0">
                <a:latin typeface="楷体_GB2312" pitchFamily="49" charset="-122"/>
                <a:ea typeface="楷体_GB2312" pitchFamily="49" charset="-122"/>
              </a:rPr>
              <a:t>指的则是对象处于空闲状态、在等待消息。</a:t>
            </a:r>
          </a:p>
        </p:txBody>
      </p:sp>
      <p:sp>
        <p:nvSpPr>
          <p:cNvPr id="1385475" name="Rectangle 3"/>
          <p:cNvSpPr>
            <a:spLocks/>
          </p:cNvSpPr>
          <p:nvPr/>
        </p:nvSpPr>
        <p:spPr bwMode="auto">
          <a:xfrm>
            <a:off x="538163" y="1184275"/>
            <a:ext cx="8229600" cy="685800"/>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None/>
            </a:pPr>
            <a:r>
              <a:rPr kumimoji="1" lang="en-US" altLang="zh-CN" sz="3200" b="1">
                <a:latin typeface="黑体" pitchFamily="2" charset="-122"/>
                <a:ea typeface="黑体" pitchFamily="2" charset="-122"/>
                <a:cs typeface="Tahoma" pitchFamily="34" charset="0"/>
              </a:rPr>
              <a:t>3 </a:t>
            </a:r>
            <a:r>
              <a:rPr kumimoji="1" lang="zh-CN" altLang="en-US" sz="3200" b="1">
                <a:latin typeface="黑体" pitchFamily="2" charset="-122"/>
                <a:ea typeface="黑体" pitchFamily="2" charset="-122"/>
                <a:cs typeface="Tahoma" pitchFamily="34" charset="0"/>
              </a:rPr>
              <a:t>激活</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p>
        </p:txBody>
      </p:sp>
      <p:pic>
        <p:nvPicPr>
          <p:cNvPr id="6" name="Picture 5">
            <a:extLst>
              <a:ext uri="{FF2B5EF4-FFF2-40B4-BE49-F238E27FC236}">
                <a16:creationId xmlns:a16="http://schemas.microsoft.com/office/drawing/2014/main" id="{053A5FE0-A38F-4BCC-B4D0-C3F03198D0BC}"/>
              </a:ext>
            </a:extLst>
          </p:cNvPr>
          <p:cNvPicPr>
            <a:picLocks noChangeAspect="1" noChangeArrowheads="1"/>
          </p:cNvPicPr>
          <p:nvPr/>
        </p:nvPicPr>
        <p:blipFill>
          <a:blip r:embed="rId2"/>
          <a:srcRect/>
          <a:stretch>
            <a:fillRect/>
          </a:stretch>
        </p:blipFill>
        <p:spPr bwMode="auto">
          <a:xfrm>
            <a:off x="3886200" y="4156075"/>
            <a:ext cx="4951413" cy="2502991"/>
          </a:xfrm>
          <a:prstGeom prst="rect">
            <a:avLst/>
          </a:prstGeom>
          <a:noFill/>
        </p:spPr>
      </p:pic>
      <p:sp>
        <p:nvSpPr>
          <p:cNvPr id="7" name="Rectangle 2">
            <a:extLst>
              <a:ext uri="{FF2B5EF4-FFF2-40B4-BE49-F238E27FC236}">
                <a16:creationId xmlns:a16="http://schemas.microsoft.com/office/drawing/2014/main" id="{AA0BDF5D-E17F-40A9-AC51-14A3C37031C1}"/>
              </a:ext>
            </a:extLst>
          </p:cNvPr>
          <p:cNvSpPr txBox="1">
            <a:spLocks noChangeArrowheads="1"/>
          </p:cNvSpPr>
          <p:nvPr/>
        </p:nvSpPr>
        <p:spPr bwMode="auto">
          <a:xfrm>
            <a:off x="306387" y="4721225"/>
            <a:ext cx="4189413" cy="9318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sz="2400" kern="0" dirty="0">
                <a:latin typeface="楷体_GB2312" pitchFamily="49" charset="-122"/>
                <a:ea typeface="楷体_GB2312" pitchFamily="49" charset="-122"/>
              </a:rPr>
              <a:t>激活在序列图中用一个细长的矩形框表示，矩形框称为</a:t>
            </a:r>
            <a:r>
              <a:rPr lang="zh-CN" altLang="en-US" sz="2400" kern="0" dirty="0">
                <a:solidFill>
                  <a:srgbClr val="FF0000"/>
                </a:solidFill>
                <a:latin typeface="楷体_GB2312" pitchFamily="49" charset="-122"/>
                <a:ea typeface="楷体_GB2312" pitchFamily="49" charset="-122"/>
              </a:rPr>
              <a:t>激活条</a:t>
            </a:r>
            <a:r>
              <a:rPr lang="zh-CN" altLang="en-US" sz="2400" kern="0" dirty="0">
                <a:latin typeface="楷体_GB2312" pitchFamily="49" charset="-122"/>
                <a:ea typeface="楷体_GB2312" pitchFamily="49" charset="-122"/>
              </a:rPr>
              <a:t>或</a:t>
            </a:r>
            <a:r>
              <a:rPr lang="zh-CN" altLang="en-US" sz="2400" kern="0" dirty="0">
                <a:solidFill>
                  <a:srgbClr val="FF0000"/>
                </a:solidFill>
                <a:latin typeface="楷体_GB2312" pitchFamily="49" charset="-122"/>
                <a:ea typeface="楷体_GB2312" pitchFamily="49" charset="-122"/>
              </a:rPr>
              <a:t>控制期</a:t>
            </a:r>
            <a:r>
              <a:rPr lang="zh-CN" altLang="en-US" sz="2400" kern="0" dirty="0">
                <a:latin typeface="楷体_GB2312" pitchFamily="49" charset="-122"/>
                <a:ea typeface="楷体_GB2312" pitchFamily="49" charset="-122"/>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2133600" cy="457200"/>
          </a:xfrm>
          <a:prstGeom prst="rect">
            <a:avLst/>
          </a:prstGeom>
        </p:spPr>
        <p:txBody>
          <a:bodyPr/>
          <a:lstStyle/>
          <a:p>
            <a:fld id="{1F5213D6-A8D5-4C89-B9BE-7F55A1FA8235}" type="slidenum">
              <a:rPr lang="zh-CN" altLang="en-US" smtClean="0"/>
              <a:pPr/>
              <a:t>17</a:t>
            </a:fld>
            <a:r>
              <a:rPr lang="zh-CN" altLang="en-US" dirty="0"/>
              <a:t>  第</a:t>
            </a:r>
            <a:r>
              <a:rPr lang="en-US" altLang="zh-CN" dirty="0"/>
              <a:t>6</a:t>
            </a:r>
            <a:r>
              <a:rPr lang="zh-CN" altLang="en-US" dirty="0"/>
              <a:t>章</a:t>
            </a:r>
            <a:endParaRPr lang="en-US" altLang="zh-CN" dirty="0"/>
          </a:p>
        </p:txBody>
      </p:sp>
      <p:sp>
        <p:nvSpPr>
          <p:cNvPr id="1387522" name="Rectangle 2"/>
          <p:cNvSpPr>
            <a:spLocks noGrp="1" noChangeArrowheads="1"/>
          </p:cNvSpPr>
          <p:nvPr>
            <p:ph type="body" idx="1"/>
          </p:nvPr>
        </p:nvSpPr>
        <p:spPr>
          <a:xfrm>
            <a:off x="457200" y="2778125"/>
            <a:ext cx="8229600" cy="3171825"/>
          </a:xfrm>
        </p:spPr>
        <p:txBody>
          <a:bodyPr/>
          <a:lstStyle/>
          <a:p>
            <a:r>
              <a:rPr lang="zh-CN" altLang="en-US" sz="2400" dirty="0">
                <a:latin typeface="楷体_GB2312" pitchFamily="49" charset="-122"/>
                <a:ea typeface="楷体_GB2312" pitchFamily="49" charset="-122"/>
              </a:rPr>
              <a:t>矩形框的</a:t>
            </a:r>
            <a:r>
              <a:rPr lang="zh-CN" altLang="en-US" sz="2400" dirty="0">
                <a:solidFill>
                  <a:srgbClr val="FF0000"/>
                </a:solidFill>
                <a:latin typeface="楷体_GB2312" pitchFamily="49" charset="-122"/>
                <a:ea typeface="楷体_GB2312" pitchFamily="49" charset="-122"/>
              </a:rPr>
              <a:t>顶端</a:t>
            </a:r>
            <a:r>
              <a:rPr lang="zh-CN" altLang="en-US" sz="2400" dirty="0">
                <a:latin typeface="楷体_GB2312" pitchFamily="49" charset="-122"/>
                <a:ea typeface="楷体_GB2312" pitchFamily="49" charset="-122"/>
              </a:rPr>
              <a:t>与激活时间对齐，而底端与</a:t>
            </a:r>
            <a:r>
              <a:rPr lang="zh-CN" altLang="en-US" sz="2400" dirty="0">
                <a:solidFill>
                  <a:srgbClr val="FF0000"/>
                </a:solidFill>
                <a:latin typeface="楷体_GB2312" pitchFamily="49" charset="-122"/>
                <a:ea typeface="楷体_GB2312" pitchFamily="49" charset="-122"/>
              </a:rPr>
              <a:t>完成时间</a:t>
            </a:r>
            <a:r>
              <a:rPr lang="zh-CN" altLang="en-US" sz="2400" dirty="0">
                <a:latin typeface="楷体_GB2312" pitchFamily="49" charset="-122"/>
                <a:ea typeface="楷体_GB2312" pitchFamily="49" charset="-122"/>
              </a:rPr>
              <a:t>对齐。</a:t>
            </a:r>
          </a:p>
          <a:p>
            <a:r>
              <a:rPr lang="zh-CN" altLang="en-US" sz="2400" dirty="0">
                <a:latin typeface="楷体_GB2312" pitchFamily="49" charset="-122"/>
                <a:ea typeface="楷体_GB2312" pitchFamily="49" charset="-122"/>
              </a:rPr>
              <a:t>即，对象在激活条的顶部被激活，对象在完成自己的工作后被去激活。</a:t>
            </a:r>
          </a:p>
          <a:p>
            <a:endParaRPr lang="zh-CN" altLang="en-US" sz="2900" dirty="0">
              <a:latin typeface="楷体_GB2312" pitchFamily="49" charset="-122"/>
              <a:ea typeface="楷体_GB2312" pitchFamily="49" charset="-122"/>
            </a:endParaRPr>
          </a:p>
        </p:txBody>
      </p:sp>
      <p:sp>
        <p:nvSpPr>
          <p:cNvPr id="1387523" name="Rectangle 3"/>
          <p:cNvSpPr>
            <a:spLocks/>
          </p:cNvSpPr>
          <p:nvPr/>
        </p:nvSpPr>
        <p:spPr bwMode="auto">
          <a:xfrm>
            <a:off x="457200" y="1828800"/>
            <a:ext cx="8229600" cy="685800"/>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None/>
            </a:pPr>
            <a:r>
              <a:rPr kumimoji="1" lang="en-US" altLang="zh-CN" sz="3200" b="1">
                <a:latin typeface="黑体" pitchFamily="2" charset="-122"/>
                <a:ea typeface="黑体" pitchFamily="2" charset="-122"/>
                <a:cs typeface="Tahoma" pitchFamily="34" charset="0"/>
              </a:rPr>
              <a:t>3 </a:t>
            </a:r>
            <a:r>
              <a:rPr kumimoji="1" lang="zh-CN" altLang="en-US" sz="3200" b="1">
                <a:latin typeface="黑体" pitchFamily="2" charset="-122"/>
                <a:ea typeface="黑体" pitchFamily="2" charset="-122"/>
                <a:cs typeface="Tahoma" pitchFamily="34" charset="0"/>
              </a:rPr>
              <a:t>激活</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p>
        </p:txBody>
      </p:sp>
      <p:pic>
        <p:nvPicPr>
          <p:cNvPr id="1387525" name="Picture 5"/>
          <p:cNvPicPr>
            <a:picLocks noChangeAspect="1" noChangeArrowheads="1"/>
          </p:cNvPicPr>
          <p:nvPr/>
        </p:nvPicPr>
        <p:blipFill>
          <a:blip r:embed="rId2"/>
          <a:srcRect/>
          <a:stretch>
            <a:fillRect/>
          </a:stretch>
        </p:blipFill>
        <p:spPr bwMode="auto">
          <a:xfrm>
            <a:off x="1981200" y="4049713"/>
            <a:ext cx="5103813" cy="257968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8274F3E8-0830-43CA-8E1B-3A8D25960FFB}" type="slidenum">
              <a:rPr lang="zh-CN" altLang="en-US" smtClean="0"/>
              <a:pPr/>
              <a:t>18</a:t>
            </a:fld>
            <a:r>
              <a:rPr lang="zh-CN" altLang="en-US" dirty="0"/>
              <a:t>  第</a:t>
            </a:r>
            <a:r>
              <a:rPr lang="en-US" altLang="zh-CN" dirty="0"/>
              <a:t>6</a:t>
            </a:r>
            <a:r>
              <a:rPr lang="zh-CN" altLang="en-US" dirty="0"/>
              <a:t>章</a:t>
            </a:r>
            <a:endParaRPr lang="en-US" altLang="zh-CN" dirty="0"/>
          </a:p>
        </p:txBody>
      </p:sp>
      <p:sp>
        <p:nvSpPr>
          <p:cNvPr id="1389570" name="Rectangle 2"/>
          <p:cNvSpPr>
            <a:spLocks noGrp="1" noChangeArrowheads="1"/>
          </p:cNvSpPr>
          <p:nvPr>
            <p:ph type="body" idx="1"/>
          </p:nvPr>
        </p:nvSpPr>
        <p:spPr>
          <a:xfrm>
            <a:off x="457200" y="2778125"/>
            <a:ext cx="8229600" cy="3171825"/>
          </a:xfrm>
        </p:spPr>
        <p:txBody>
          <a:bodyPr/>
          <a:lstStyle/>
          <a:p>
            <a:r>
              <a:rPr lang="zh-CN" altLang="en-US" sz="2400" dirty="0">
                <a:latin typeface="楷体_GB2312" pitchFamily="49" charset="-122"/>
                <a:ea typeface="楷体_GB2312" pitchFamily="49" charset="-122"/>
              </a:rPr>
              <a:t>消息（</a:t>
            </a:r>
            <a:r>
              <a:rPr lang="en-US" altLang="zh-CN" sz="2400" dirty="0">
                <a:latin typeface="楷体_GB2312" pitchFamily="49" charset="-122"/>
                <a:ea typeface="楷体_GB2312" pitchFamily="49" charset="-122"/>
              </a:rPr>
              <a:t>Messages</a:t>
            </a:r>
            <a:r>
              <a:rPr lang="zh-CN" altLang="en-US" sz="2400" dirty="0">
                <a:latin typeface="楷体_GB2312" pitchFamily="49" charset="-122"/>
                <a:ea typeface="楷体_GB2312" pitchFamily="49" charset="-122"/>
              </a:rPr>
              <a:t>）是从一个对象（发送者）向另一个或几个其他对象（接收者）发送信号，或由一个对象（发送者或调用者）调用另一个对象（接收者）的操作。</a:t>
            </a:r>
          </a:p>
          <a:p>
            <a:r>
              <a:rPr lang="zh-CN" altLang="en-US" sz="2400" dirty="0">
                <a:latin typeface="楷体_GB2312" pitchFamily="49" charset="-122"/>
                <a:ea typeface="楷体_GB2312" pitchFamily="49" charset="-122"/>
              </a:rPr>
              <a:t>消息定义的是对象之间某种形式的通信，它可以激发某个操作、唤起信号或导致目标对象的创建或撤销。</a:t>
            </a:r>
          </a:p>
          <a:p>
            <a:endParaRPr lang="zh-CN" altLang="en-US" sz="2900" dirty="0">
              <a:latin typeface="楷体_GB2312" pitchFamily="49" charset="-122"/>
              <a:ea typeface="楷体_GB2312" pitchFamily="49" charset="-122"/>
            </a:endParaRPr>
          </a:p>
        </p:txBody>
      </p:sp>
      <p:sp>
        <p:nvSpPr>
          <p:cNvPr id="1389571" name="Rectangle 3"/>
          <p:cNvSpPr>
            <a:spLocks/>
          </p:cNvSpPr>
          <p:nvPr/>
        </p:nvSpPr>
        <p:spPr bwMode="auto">
          <a:xfrm>
            <a:off x="457200" y="1828800"/>
            <a:ext cx="8229600" cy="685800"/>
          </a:xfrm>
          <a:prstGeom prst="rect">
            <a:avLst/>
          </a:prstGeom>
          <a:noFill/>
          <a:ln w="9525">
            <a:noFill/>
            <a:miter lim="800000"/>
            <a:headEnd/>
            <a:tailEnd/>
          </a:ln>
        </p:spPr>
        <p:txBody>
          <a:bodyPr/>
          <a:lstStyle/>
          <a:p>
            <a:pPr marL="342900" indent="-342900">
              <a:spcBef>
                <a:spcPct val="20000"/>
              </a:spcBef>
              <a:buClr>
                <a:schemeClr val="accent1"/>
              </a:buClr>
              <a:buFont typeface="Wingdings" pitchFamily="2" charset="2"/>
              <a:buNone/>
            </a:pPr>
            <a:r>
              <a:rPr kumimoji="1" lang="en-US" altLang="zh-CN" sz="3200" b="1">
                <a:latin typeface="黑体" pitchFamily="2" charset="-122"/>
                <a:ea typeface="黑体" pitchFamily="2" charset="-122"/>
                <a:cs typeface="Tahoma" pitchFamily="34" charset="0"/>
              </a:rPr>
              <a:t>4 </a:t>
            </a:r>
            <a:r>
              <a:rPr kumimoji="1" lang="zh-CN" altLang="en-US" sz="3200" b="1">
                <a:latin typeface="黑体" pitchFamily="2" charset="-122"/>
                <a:ea typeface="黑体" pitchFamily="2" charset="-122"/>
                <a:cs typeface="Tahoma" pitchFamily="34" charset="0"/>
              </a:rPr>
              <a:t>消息</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序列图的组成</a:t>
            </a:r>
          </a:p>
        </p:txBody>
      </p:sp>
      <p:sp>
        <p:nvSpPr>
          <p:cNvPr id="6" name="Rectangle 2">
            <a:extLst>
              <a:ext uri="{FF2B5EF4-FFF2-40B4-BE49-F238E27FC236}">
                <a16:creationId xmlns:a16="http://schemas.microsoft.com/office/drawing/2014/main" id="{380BB28D-09F1-4FD8-BED5-AF6F799AD997}"/>
              </a:ext>
            </a:extLst>
          </p:cNvPr>
          <p:cNvSpPr txBox="1">
            <a:spLocks noChangeArrowheads="1"/>
          </p:cNvSpPr>
          <p:nvPr/>
        </p:nvSpPr>
        <p:spPr bwMode="auto">
          <a:xfrm>
            <a:off x="457200" y="4495800"/>
            <a:ext cx="8229600" cy="1184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 typeface="Wingdings"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rgbClr val="006600"/>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endParaRPr lang="zh-CN" altLang="en-US" sz="2900" kern="0" dirty="0">
              <a:latin typeface="楷体_GB2312" pitchFamily="49" charset="-122"/>
              <a:ea typeface="楷体_GB2312" pitchFamily="49" charset="-122"/>
            </a:endParaRPr>
          </a:p>
          <a:p>
            <a:r>
              <a:rPr lang="zh-CN" altLang="en-US" sz="2400" kern="0" dirty="0">
                <a:latin typeface="楷体_GB2312" pitchFamily="49" charset="-122"/>
                <a:ea typeface="楷体_GB2312" pitchFamily="49" charset="-122"/>
              </a:rPr>
              <a:t>消息有三部分组成：</a:t>
            </a:r>
            <a:r>
              <a:rPr lang="zh-CN" altLang="en-US" sz="2400" kern="0" dirty="0">
                <a:solidFill>
                  <a:srgbClr val="FF0000"/>
                </a:solidFill>
                <a:latin typeface="楷体_GB2312" pitchFamily="49" charset="-122"/>
                <a:ea typeface="楷体_GB2312" pitchFamily="49" charset="-122"/>
              </a:rPr>
              <a:t>发送者、接收者和活动</a:t>
            </a:r>
            <a:r>
              <a:rPr lang="zh-CN" altLang="en-US" sz="2400" kern="0" dirty="0">
                <a:latin typeface="楷体_GB2312" pitchFamily="49" charset="-122"/>
                <a:ea typeface="楷体_GB2312" pitchFamily="49" charset="-122"/>
              </a:rPr>
              <a:t>。</a:t>
            </a:r>
          </a:p>
          <a:p>
            <a:r>
              <a:rPr lang="zh-CN" altLang="en-US" sz="2400" kern="0" dirty="0">
                <a:latin typeface="楷体_GB2312" pitchFamily="49" charset="-122"/>
                <a:ea typeface="楷体_GB2312" pitchFamily="49" charset="-122"/>
              </a:rPr>
              <a:t>消息的表示形式为从发送者对象的生命线指向接收者对象生命线的箭头。</a:t>
            </a:r>
          </a:p>
        </p:txBody>
      </p:sp>
      <p:grpSp>
        <p:nvGrpSpPr>
          <p:cNvPr id="7" name="Group 7">
            <a:extLst>
              <a:ext uri="{FF2B5EF4-FFF2-40B4-BE49-F238E27FC236}">
                <a16:creationId xmlns:a16="http://schemas.microsoft.com/office/drawing/2014/main" id="{49F0B0D6-CBE3-4D2C-8003-73FB7E3C1C40}"/>
              </a:ext>
            </a:extLst>
          </p:cNvPr>
          <p:cNvGrpSpPr>
            <a:grpSpLocks/>
          </p:cNvGrpSpPr>
          <p:nvPr/>
        </p:nvGrpSpPr>
        <p:grpSpPr bwMode="auto">
          <a:xfrm>
            <a:off x="3124200" y="76200"/>
            <a:ext cx="5943600" cy="2971800"/>
            <a:chOff x="0" y="981"/>
            <a:chExt cx="5330" cy="2581"/>
          </a:xfrm>
        </p:grpSpPr>
        <p:pic>
          <p:nvPicPr>
            <p:cNvPr id="8" name="图片 10" descr="166.png">
              <a:extLst>
                <a:ext uri="{FF2B5EF4-FFF2-40B4-BE49-F238E27FC236}">
                  <a16:creationId xmlns:a16="http://schemas.microsoft.com/office/drawing/2014/main" id="{AB5350B6-E8E6-43DA-BFF7-4B9A920387E2}"/>
                </a:ext>
              </a:extLst>
            </p:cNvPr>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839" y="981"/>
              <a:ext cx="3630" cy="2581"/>
            </a:xfrm>
            <a:prstGeom prst="rect">
              <a:avLst/>
            </a:prstGeom>
            <a:noFill/>
            <a:ln w="9525">
              <a:noFill/>
              <a:miter lim="800000"/>
              <a:headEnd/>
              <a:tailEnd/>
            </a:ln>
          </p:spPr>
        </p:pic>
        <p:sp>
          <p:nvSpPr>
            <p:cNvPr id="9" name="AutoShape 4">
              <a:extLst>
                <a:ext uri="{FF2B5EF4-FFF2-40B4-BE49-F238E27FC236}">
                  <a16:creationId xmlns:a16="http://schemas.microsoft.com/office/drawing/2014/main" id="{621FCE96-427C-4AC1-A21E-B494929F58B9}"/>
                </a:ext>
              </a:extLst>
            </p:cNvPr>
            <p:cNvSpPr>
              <a:spLocks noChangeArrowheads="1"/>
            </p:cNvSpPr>
            <p:nvPr/>
          </p:nvSpPr>
          <p:spPr bwMode="auto">
            <a:xfrm>
              <a:off x="4059" y="1706"/>
              <a:ext cx="1179" cy="635"/>
            </a:xfrm>
            <a:prstGeom prst="wedgeEllipseCallout">
              <a:avLst>
                <a:gd name="adj1" fmla="val -131593"/>
                <a:gd name="adj2" fmla="val 108269"/>
              </a:avLst>
            </a:prstGeom>
            <a:solidFill>
              <a:srgbClr val="FFFFFF"/>
            </a:solidFill>
            <a:ln w="9525" algn="ctr">
              <a:solidFill>
                <a:srgbClr val="000000"/>
              </a:solidFill>
              <a:miter lim="800000"/>
              <a:headEnd/>
              <a:tailEnd/>
            </a:ln>
            <a:effectLst/>
          </p:spPr>
          <p:txBody>
            <a:bodyPr/>
            <a:lstStyle/>
            <a:p>
              <a:pPr algn="ctr"/>
              <a:r>
                <a:rPr lang="zh-CN" altLang="en-US" sz="2000">
                  <a:latin typeface="隶书" pitchFamily="49" charset="-122"/>
                  <a:ea typeface="隶书" pitchFamily="49" charset="-122"/>
                </a:rPr>
                <a:t>消息</a:t>
              </a:r>
            </a:p>
          </p:txBody>
        </p:sp>
        <p:sp>
          <p:nvSpPr>
            <p:cNvPr id="10" name="Text Box 5">
              <a:extLst>
                <a:ext uri="{FF2B5EF4-FFF2-40B4-BE49-F238E27FC236}">
                  <a16:creationId xmlns:a16="http://schemas.microsoft.com/office/drawing/2014/main" id="{A2C33E52-F4F1-4C2F-8FE8-7581CD63A6E5}"/>
                </a:ext>
              </a:extLst>
            </p:cNvPr>
            <p:cNvSpPr txBox="1">
              <a:spLocks noChangeArrowheads="1"/>
            </p:cNvSpPr>
            <p:nvPr/>
          </p:nvSpPr>
          <p:spPr bwMode="auto">
            <a:xfrm>
              <a:off x="4105" y="2478"/>
              <a:ext cx="1225" cy="615"/>
            </a:xfrm>
            <a:prstGeom prst="rect">
              <a:avLst/>
            </a:prstGeom>
            <a:noFill/>
            <a:ln w="9525" algn="ctr">
              <a:noFill/>
              <a:miter lim="800000"/>
              <a:headEnd/>
              <a:tailEnd/>
            </a:ln>
            <a:effectLst/>
          </p:spPr>
          <p:txBody>
            <a:bodyPr>
              <a:spAutoFit/>
            </a:bodyPr>
            <a:lstStyle/>
            <a:p>
              <a:pPr>
                <a:spcBef>
                  <a:spcPct val="50000"/>
                </a:spcBef>
              </a:pPr>
              <a:r>
                <a:rPr lang="zh-CN" altLang="en-US" sz="2000" dirty="0">
                  <a:solidFill>
                    <a:srgbClr val="FF3300"/>
                  </a:solidFill>
                  <a:latin typeface="隶书" pitchFamily="49" charset="-122"/>
                  <a:ea typeface="隶书" pitchFamily="49" charset="-122"/>
                </a:rPr>
                <a:t>箭头指向为接收者</a:t>
              </a:r>
              <a:r>
                <a:rPr lang="en-US" altLang="zh-CN" sz="2000" dirty="0">
                  <a:solidFill>
                    <a:srgbClr val="FF3300"/>
                  </a:solidFill>
                  <a:latin typeface="隶书" pitchFamily="49" charset="-122"/>
                  <a:ea typeface="隶书" pitchFamily="49" charset="-122"/>
                </a:rPr>
                <a:t>.</a:t>
              </a:r>
            </a:p>
          </p:txBody>
        </p:sp>
        <p:sp>
          <p:nvSpPr>
            <p:cNvPr id="11" name="Text Box 6">
              <a:extLst>
                <a:ext uri="{FF2B5EF4-FFF2-40B4-BE49-F238E27FC236}">
                  <a16:creationId xmlns:a16="http://schemas.microsoft.com/office/drawing/2014/main" id="{58AE46F3-A4D5-460B-9BD5-1593691AB207}"/>
                </a:ext>
              </a:extLst>
            </p:cNvPr>
            <p:cNvSpPr txBox="1">
              <a:spLocks noChangeArrowheads="1"/>
            </p:cNvSpPr>
            <p:nvPr/>
          </p:nvSpPr>
          <p:spPr bwMode="auto">
            <a:xfrm>
              <a:off x="0" y="2160"/>
              <a:ext cx="1134" cy="347"/>
            </a:xfrm>
            <a:prstGeom prst="rect">
              <a:avLst/>
            </a:prstGeom>
            <a:noFill/>
            <a:ln w="9525" algn="ctr">
              <a:noFill/>
              <a:miter lim="800000"/>
              <a:headEnd/>
              <a:tailEnd/>
            </a:ln>
            <a:effectLst/>
          </p:spPr>
          <p:txBody>
            <a:bodyPr>
              <a:spAutoFit/>
            </a:bodyPr>
            <a:lstStyle/>
            <a:p>
              <a:pPr algn="r">
                <a:spcBef>
                  <a:spcPct val="50000"/>
                </a:spcBef>
              </a:pPr>
              <a:r>
                <a:rPr lang="zh-CN" altLang="en-US" sz="2000" dirty="0">
                  <a:solidFill>
                    <a:srgbClr val="FF3300"/>
                  </a:solidFill>
                  <a:latin typeface="隶书" pitchFamily="49" charset="-122"/>
                  <a:ea typeface="隶书" pitchFamily="49" charset="-122"/>
                </a:rPr>
                <a:t>发送者</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4F1F8E7C-60CB-4D3F-BE85-6BD217CD6BDB}" type="slidenum">
              <a:rPr lang="zh-CN" altLang="en-US" smtClean="0"/>
              <a:pPr/>
              <a:t>19</a:t>
            </a:fld>
            <a:r>
              <a:rPr lang="zh-CN" altLang="en-US" dirty="0"/>
              <a:t>  第</a:t>
            </a:r>
            <a:r>
              <a:rPr lang="en-US" altLang="zh-CN" dirty="0"/>
              <a:t>6</a:t>
            </a:r>
            <a:r>
              <a:rPr lang="zh-CN" altLang="en-US" dirty="0"/>
              <a:t>章</a:t>
            </a:r>
            <a:endParaRPr lang="en-US" altLang="zh-CN" dirty="0"/>
          </a:p>
        </p:txBody>
      </p:sp>
      <p:sp>
        <p:nvSpPr>
          <p:cNvPr id="1398786" name="Rectangle 2"/>
          <p:cNvSpPr>
            <a:spLocks noChangeArrowheads="1"/>
          </p:cNvSpPr>
          <p:nvPr/>
        </p:nvSpPr>
        <p:spPr bwMode="auto">
          <a:xfrm>
            <a:off x="636588" y="2133600"/>
            <a:ext cx="8278812" cy="2547938"/>
          </a:xfrm>
          <a:prstGeom prst="rect">
            <a:avLst/>
          </a:prstGeom>
          <a:noFill/>
          <a:ln w="9525" algn="ctr">
            <a:noFill/>
            <a:miter lim="800000"/>
            <a:headEnd/>
            <a:tailEnd/>
          </a:ln>
          <a:effectLst/>
        </p:spPr>
        <p:txBody>
          <a:bodyPr wrap="square">
            <a:spAutoFit/>
          </a:bodyPr>
          <a:lstStyle/>
          <a:p>
            <a:r>
              <a:rPr kumimoji="1" lang="zh-CN" altLang="en-US" sz="2000" dirty="0">
                <a:solidFill>
                  <a:srgbClr val="FFCCFF"/>
                </a:solidFill>
                <a:latin typeface="黑体" pitchFamily="2" charset="-122"/>
                <a:ea typeface="黑体" pitchFamily="2" charset="-122"/>
              </a:rPr>
              <a:t>    </a:t>
            </a:r>
            <a:r>
              <a:rPr lang="zh-CN" altLang="en-US" sz="2300" dirty="0">
                <a:latin typeface="楷体_GB2312" pitchFamily="49" charset="-122"/>
                <a:ea typeface="楷体_GB2312" pitchFamily="49" charset="-122"/>
              </a:rPr>
              <a:t>创建一个新的序列图，可以通过以下方式进行。</a:t>
            </a:r>
          </a:p>
          <a:p>
            <a:r>
              <a:rPr lang="zh-CN" altLang="en-US" sz="2300" dirty="0">
                <a:latin typeface="楷体_GB2312" pitchFamily="49" charset="-122"/>
                <a:ea typeface="楷体_GB2312" pitchFamily="49" charset="-122"/>
              </a:rPr>
              <a:t>    １右键单击浏览器中的</a:t>
            </a:r>
            <a:r>
              <a:rPr lang="en-US" altLang="zh-CN" sz="2300" dirty="0">
                <a:latin typeface="楷体_GB2312" pitchFamily="49" charset="-122"/>
                <a:ea typeface="楷体_GB2312" pitchFamily="49" charset="-122"/>
              </a:rPr>
              <a:t>Use Case View</a:t>
            </a:r>
            <a:r>
              <a:rPr lang="zh-CN" altLang="en-US" sz="2300" dirty="0">
                <a:latin typeface="楷体_GB2312" pitchFamily="49" charset="-122"/>
                <a:ea typeface="楷体_GB2312" pitchFamily="49" charset="-122"/>
              </a:rPr>
              <a:t>（用例视图）、</a:t>
            </a:r>
            <a:r>
              <a:rPr lang="en-US" altLang="zh-CN" sz="2300" dirty="0">
                <a:latin typeface="楷体_GB2312" pitchFamily="49" charset="-122"/>
                <a:ea typeface="楷体_GB2312" pitchFamily="49" charset="-122"/>
              </a:rPr>
              <a:t>Logical View</a:t>
            </a:r>
            <a:r>
              <a:rPr lang="zh-CN" altLang="en-US" sz="2300" dirty="0">
                <a:latin typeface="楷体_GB2312" pitchFamily="49" charset="-122"/>
                <a:ea typeface="楷体_GB2312" pitchFamily="49" charset="-122"/>
              </a:rPr>
              <a:t>（逻辑视图）或者位于这两种视图下的包。</a:t>
            </a:r>
          </a:p>
          <a:p>
            <a:r>
              <a:rPr lang="zh-CN" altLang="en-US" sz="2300" dirty="0">
                <a:latin typeface="楷体_GB2312" pitchFamily="49" charset="-122"/>
                <a:ea typeface="楷体_GB2312" pitchFamily="49" charset="-122"/>
              </a:rPr>
              <a:t>    ２在弹出的菜单中，选中“</a:t>
            </a:r>
            <a:r>
              <a:rPr lang="en-US" altLang="zh-CN" sz="2300" dirty="0">
                <a:latin typeface="楷体_GB2312" pitchFamily="49" charset="-122"/>
                <a:ea typeface="楷体_GB2312" pitchFamily="49" charset="-122"/>
              </a:rPr>
              <a:t>New”</a:t>
            </a:r>
            <a:r>
              <a:rPr lang="zh-CN" altLang="en-US" sz="2300" dirty="0">
                <a:latin typeface="楷体_GB2312" pitchFamily="49" charset="-122"/>
                <a:ea typeface="楷体_GB2312" pitchFamily="49" charset="-122"/>
              </a:rPr>
              <a:t>（新建）下的“</a:t>
            </a:r>
            <a:r>
              <a:rPr lang="en-US" altLang="zh-CN" sz="2300" dirty="0">
                <a:latin typeface="楷体_GB2312" pitchFamily="49" charset="-122"/>
                <a:ea typeface="楷体_GB2312" pitchFamily="49" charset="-122"/>
              </a:rPr>
              <a:t>Sequence Diagram”</a:t>
            </a:r>
            <a:r>
              <a:rPr lang="zh-CN" altLang="en-US" sz="2300" dirty="0">
                <a:latin typeface="楷体_GB2312" pitchFamily="49" charset="-122"/>
                <a:ea typeface="楷体_GB2312" pitchFamily="49" charset="-122"/>
              </a:rPr>
              <a:t>（序列图）选项。</a:t>
            </a:r>
          </a:p>
          <a:p>
            <a:r>
              <a:rPr lang="zh-CN" altLang="en-US" sz="2300" dirty="0">
                <a:latin typeface="楷体_GB2312" pitchFamily="49" charset="-122"/>
                <a:ea typeface="楷体_GB2312" pitchFamily="49" charset="-122"/>
              </a:rPr>
              <a:t>    ３输入新的序列名称。</a:t>
            </a:r>
          </a:p>
          <a:p>
            <a:r>
              <a:rPr lang="zh-CN" altLang="en-US" sz="2300" dirty="0">
                <a:latin typeface="楷体_GB2312" pitchFamily="49" charset="-122"/>
                <a:ea typeface="楷体_GB2312" pitchFamily="49" charset="-122"/>
              </a:rPr>
              <a:t>    ４双击打开浏览器中的序列图。      </a:t>
            </a:r>
          </a:p>
        </p:txBody>
      </p:sp>
      <p:sp>
        <p:nvSpPr>
          <p:cNvPr id="1398787" name="Text Box 3"/>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1</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、创建序列图</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zh-CN" altLang="en-US"/>
              <a:t>第</a:t>
            </a:r>
            <a:fld id="{0A260909-4B11-4367-9C1E-6BFD2E45AB3D}" type="slidenum">
              <a:rPr lang="zh-CN" altLang="en-US"/>
              <a:pPr>
                <a:defRPr/>
              </a:pPr>
              <a:t>2</a:t>
            </a:fld>
            <a:r>
              <a:rPr lang="zh-CN" altLang="en-US"/>
              <a:t>页</a:t>
            </a:r>
          </a:p>
        </p:txBody>
      </p:sp>
      <p:sp>
        <p:nvSpPr>
          <p:cNvPr id="3075" name="Rectangle 2"/>
          <p:cNvSpPr>
            <a:spLocks noGrp="1" noChangeArrowheads="1"/>
          </p:cNvSpPr>
          <p:nvPr>
            <p:ph type="title"/>
          </p:nvPr>
        </p:nvSpPr>
        <p:spPr/>
        <p:txBody>
          <a:bodyPr/>
          <a:lstStyle/>
          <a:p>
            <a:r>
              <a:rPr lang="zh-CN" altLang="en-US"/>
              <a:t>本章概述</a:t>
            </a:r>
          </a:p>
        </p:txBody>
      </p:sp>
      <p:sp>
        <p:nvSpPr>
          <p:cNvPr id="3076" name="Rectangle 3"/>
          <p:cNvSpPr>
            <a:spLocks noGrp="1" noChangeArrowheads="1"/>
          </p:cNvSpPr>
          <p:nvPr>
            <p:ph type="body" idx="1"/>
          </p:nvPr>
        </p:nvSpPr>
        <p:spPr/>
        <p:txBody>
          <a:bodyPr/>
          <a:lstStyle/>
          <a:p>
            <a:pPr>
              <a:lnSpc>
                <a:spcPct val="90000"/>
              </a:lnSpc>
            </a:pPr>
            <a:r>
              <a:rPr lang="zh-CN" altLang="en-US" sz="2800" dirty="0"/>
              <a:t>序列图描述了对象之间传递消息的时间顺序，用来表示用例中的行为顺序。</a:t>
            </a:r>
            <a:endParaRPr lang="en-US" altLang="zh-CN" sz="2800" dirty="0"/>
          </a:p>
          <a:p>
            <a:pPr lvl="1">
              <a:lnSpc>
                <a:spcPct val="90000"/>
              </a:lnSpc>
            </a:pPr>
            <a:r>
              <a:rPr lang="zh-CN" altLang="en-US" sz="2400" dirty="0"/>
              <a:t>主要用途之一：是从一定程度上更加详细地描述用例表达的需求，并将其转化为进一步、更加正式层次的精细表达。用例常常被细化为一个或多个序列图。</a:t>
            </a:r>
            <a:endParaRPr lang="en-US" altLang="zh-CN" sz="2400" dirty="0"/>
          </a:p>
          <a:p>
            <a:pPr>
              <a:lnSpc>
                <a:spcPct val="90000"/>
              </a:lnSpc>
            </a:pPr>
            <a:endParaRPr lang="zh-CN" altLang="en-US" sz="2800" dirty="0"/>
          </a:p>
          <a:p>
            <a:pPr>
              <a:lnSpc>
                <a:spcPct val="90000"/>
              </a:lnSpc>
            </a:pPr>
            <a:r>
              <a:rPr lang="zh-CN" altLang="en-US" sz="2800" dirty="0"/>
              <a:t>本章将详细介绍序列图的基本概念以及如何使用</a:t>
            </a:r>
            <a:r>
              <a:rPr lang="en-US" altLang="zh-CN" sz="2800" dirty="0"/>
              <a:t>Rational Rose</a:t>
            </a:r>
            <a:r>
              <a:rPr lang="zh-CN" altLang="en-US" sz="2800" dirty="0"/>
              <a:t>建模工具来创建序列图。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2133600" cy="457200"/>
          </a:xfrm>
          <a:prstGeom prst="rect">
            <a:avLst/>
          </a:prstGeom>
        </p:spPr>
        <p:txBody>
          <a:bodyPr/>
          <a:lstStyle/>
          <a:p>
            <a:fld id="{24899A9B-284F-41C7-83EC-D3C029076C3D}" type="slidenum">
              <a:rPr lang="zh-CN" altLang="en-US" smtClean="0"/>
              <a:pPr/>
              <a:t>20</a:t>
            </a:fld>
            <a:r>
              <a:rPr lang="zh-CN" altLang="en-US" dirty="0"/>
              <a:t>  第</a:t>
            </a:r>
            <a:r>
              <a:rPr lang="en-US" altLang="zh-CN" dirty="0"/>
              <a:t>6</a:t>
            </a:r>
            <a:r>
              <a:rPr lang="zh-CN" altLang="en-US" dirty="0"/>
              <a:t>章</a:t>
            </a:r>
            <a:endParaRPr lang="en-US" altLang="zh-CN" dirty="0"/>
          </a:p>
        </p:txBody>
      </p:sp>
      <p:sp>
        <p:nvSpPr>
          <p:cNvPr id="1403906" name="Rectangle 2"/>
          <p:cNvSpPr>
            <a:spLocks noChangeArrowheads="1"/>
          </p:cNvSpPr>
          <p:nvPr/>
        </p:nvSpPr>
        <p:spPr bwMode="auto">
          <a:xfrm>
            <a:off x="636588" y="2133600"/>
            <a:ext cx="3859212" cy="3600450"/>
          </a:xfrm>
          <a:prstGeom prst="rect">
            <a:avLst/>
          </a:prstGeom>
          <a:noFill/>
          <a:ln w="9525" algn="ctr">
            <a:noFill/>
            <a:miter lim="800000"/>
            <a:headEnd/>
            <a:tailEnd/>
          </a:ln>
          <a:effectLst/>
        </p:spPr>
        <p:txBody>
          <a:bodyPr>
            <a:spAutoFit/>
          </a:bodyPr>
          <a:lstStyle/>
          <a:p>
            <a:r>
              <a:rPr lang="zh-CN" altLang="en-US" sz="2300">
                <a:latin typeface="楷体_GB2312" pitchFamily="49" charset="-122"/>
                <a:ea typeface="楷体_GB2312" pitchFamily="49" charset="-122"/>
              </a:rPr>
              <a:t>通过图形编辑工具栏添加对象的步骤如下：</a:t>
            </a:r>
          </a:p>
          <a:p>
            <a:r>
              <a:rPr lang="en-US" altLang="zh-CN" sz="2300">
                <a:latin typeface="楷体_GB2312" pitchFamily="49" charset="-122"/>
                <a:ea typeface="楷体_GB2312" pitchFamily="49" charset="-122"/>
              </a:rPr>
              <a:t>1) </a:t>
            </a:r>
            <a:r>
              <a:rPr lang="zh-CN" altLang="en-US" sz="2300">
                <a:latin typeface="楷体_GB2312" pitchFamily="49" charset="-122"/>
                <a:ea typeface="楷体_GB2312" pitchFamily="49" charset="-122"/>
              </a:rPr>
              <a:t>在图形编辑工具栏中单击按钮，此时光标变为“</a:t>
            </a:r>
            <a:r>
              <a:rPr lang="en-US" altLang="zh-CN" sz="2300">
                <a:latin typeface="楷体_GB2312" pitchFamily="49" charset="-122"/>
                <a:ea typeface="楷体_GB2312" pitchFamily="49" charset="-122"/>
              </a:rPr>
              <a:t>+”</a:t>
            </a:r>
            <a:r>
              <a:rPr lang="zh-CN" altLang="en-US" sz="2300">
                <a:latin typeface="楷体_GB2312" pitchFamily="49" charset="-122"/>
                <a:ea typeface="楷体_GB2312" pitchFamily="49" charset="-122"/>
              </a:rPr>
              <a:t>号。</a:t>
            </a:r>
          </a:p>
          <a:p>
            <a:r>
              <a:rPr lang="en-US" altLang="zh-CN" sz="2300">
                <a:latin typeface="楷体_GB2312" pitchFamily="49" charset="-122"/>
                <a:ea typeface="楷体_GB2312" pitchFamily="49" charset="-122"/>
              </a:rPr>
              <a:t>2) </a:t>
            </a:r>
            <a:r>
              <a:rPr lang="zh-CN" altLang="en-US" sz="2300">
                <a:latin typeface="楷体_GB2312" pitchFamily="49" charset="-122"/>
                <a:ea typeface="楷体_GB2312" pitchFamily="49" charset="-122"/>
              </a:rPr>
              <a:t>在序列图中单击任意一个位置，系统将在该位置创建一个新的对象，如图所示。</a:t>
            </a:r>
          </a:p>
          <a:p>
            <a:r>
              <a:rPr lang="en-US" altLang="zh-CN" sz="2300">
                <a:latin typeface="楷体_GB2312" pitchFamily="49" charset="-122"/>
                <a:ea typeface="楷体_GB2312" pitchFamily="49" charset="-122"/>
              </a:rPr>
              <a:t>3)</a:t>
            </a:r>
            <a:r>
              <a:rPr lang="zh-CN" altLang="en-US" sz="2300">
                <a:latin typeface="楷体_GB2312" pitchFamily="49" charset="-122"/>
                <a:ea typeface="楷体_GB2312" pitchFamily="49" charset="-122"/>
              </a:rPr>
              <a:t>在对象的名称栏中输入对象的名称。这时对象的名称也会在对象上端的栏中显示。</a:t>
            </a:r>
          </a:p>
        </p:txBody>
      </p:sp>
      <p:sp>
        <p:nvSpPr>
          <p:cNvPr id="1403907" name="Text Box 3"/>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、创建对象</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pic>
        <p:nvPicPr>
          <p:cNvPr id="1403909" name="图片 33" descr="168.png"/>
          <p:cNvPicPr>
            <a:picLocks noChangeAspect="1" noChangeArrowheads="1"/>
          </p:cNvPicPr>
          <p:nvPr/>
        </p:nvPicPr>
        <p:blipFill>
          <a:blip r:embed="rId3"/>
          <a:srcRect/>
          <a:stretch>
            <a:fillRect/>
          </a:stretch>
        </p:blipFill>
        <p:spPr bwMode="auto">
          <a:xfrm>
            <a:off x="4537075" y="2241550"/>
            <a:ext cx="4454525" cy="27876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2133600" cy="457200"/>
          </a:xfrm>
          <a:prstGeom prst="rect">
            <a:avLst/>
          </a:prstGeom>
        </p:spPr>
        <p:txBody>
          <a:bodyPr/>
          <a:lstStyle/>
          <a:p>
            <a:fld id="{39263A00-2165-475C-8CF0-47335DC5BF65}" type="slidenum">
              <a:rPr lang="zh-CN" altLang="en-US" smtClean="0"/>
              <a:pPr/>
              <a:t>21</a:t>
            </a:fld>
            <a:r>
              <a:rPr lang="zh-CN" altLang="en-US" dirty="0"/>
              <a:t>  第</a:t>
            </a:r>
            <a:r>
              <a:rPr lang="en-US" altLang="zh-CN" dirty="0"/>
              <a:t>6</a:t>
            </a:r>
            <a:r>
              <a:rPr lang="zh-CN" altLang="en-US" dirty="0"/>
              <a:t>章</a:t>
            </a:r>
            <a:endParaRPr lang="en-US" altLang="zh-CN" dirty="0"/>
          </a:p>
        </p:txBody>
      </p:sp>
      <p:sp>
        <p:nvSpPr>
          <p:cNvPr id="1405954" name="Rectangle 2"/>
          <p:cNvSpPr>
            <a:spLocks noChangeArrowheads="1"/>
          </p:cNvSpPr>
          <p:nvPr/>
        </p:nvSpPr>
        <p:spPr bwMode="auto">
          <a:xfrm>
            <a:off x="636588" y="2133600"/>
            <a:ext cx="2716212" cy="2547938"/>
          </a:xfrm>
          <a:prstGeom prst="rect">
            <a:avLst/>
          </a:prstGeom>
          <a:noFill/>
          <a:ln w="9525" algn="ctr">
            <a:noFill/>
            <a:miter lim="800000"/>
            <a:headEnd/>
            <a:tailEnd/>
          </a:ln>
          <a:effectLst/>
        </p:spPr>
        <p:txBody>
          <a:bodyPr>
            <a:spAutoFit/>
          </a:bodyPr>
          <a:lstStyle/>
          <a:p>
            <a:r>
              <a:rPr lang="zh-CN" altLang="en-US" sz="2300">
                <a:latin typeface="楷体_GB2312" pitchFamily="49" charset="-122"/>
                <a:ea typeface="楷体_GB2312" pitchFamily="49" charset="-122"/>
              </a:rPr>
              <a:t>在序列图中的对象可以通过设置增加对象的细节，例如设置对象名、对象的类、对象的持续性以及对象是否有多个实例等。</a:t>
            </a:r>
          </a:p>
        </p:txBody>
      </p:sp>
      <p:sp>
        <p:nvSpPr>
          <p:cNvPr id="1405955" name="Text Box 3"/>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2</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、创建对象</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pic>
        <p:nvPicPr>
          <p:cNvPr id="1405958" name="图片 35" descr="169.png"/>
          <p:cNvPicPr>
            <a:picLocks noChangeAspect="1" noChangeArrowheads="1"/>
          </p:cNvPicPr>
          <p:nvPr/>
        </p:nvPicPr>
        <p:blipFill>
          <a:blip r:embed="rId2"/>
          <a:srcRect/>
          <a:stretch>
            <a:fillRect/>
          </a:stretch>
        </p:blipFill>
        <p:spPr bwMode="auto">
          <a:xfrm>
            <a:off x="3733800" y="1295400"/>
            <a:ext cx="4862513" cy="530225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9787B358-7638-464C-901F-386293FD4509}" type="slidenum">
              <a:rPr lang="zh-CN" altLang="en-US" smtClean="0"/>
              <a:pPr/>
              <a:t>22</a:t>
            </a:fld>
            <a:r>
              <a:rPr lang="zh-CN" altLang="en-US" dirty="0"/>
              <a:t>  第</a:t>
            </a:r>
            <a:r>
              <a:rPr lang="en-US" altLang="zh-CN" dirty="0"/>
              <a:t>6</a:t>
            </a:r>
            <a:r>
              <a:rPr lang="zh-CN" altLang="en-US" dirty="0"/>
              <a:t>章</a:t>
            </a:r>
            <a:endParaRPr lang="en-US" altLang="zh-CN" dirty="0"/>
          </a:p>
        </p:txBody>
      </p:sp>
      <p:sp>
        <p:nvSpPr>
          <p:cNvPr id="1406978" name="Rectangle 2"/>
          <p:cNvSpPr>
            <a:spLocks noChangeArrowheads="1"/>
          </p:cNvSpPr>
          <p:nvPr/>
        </p:nvSpPr>
        <p:spPr bwMode="auto">
          <a:xfrm>
            <a:off x="636588" y="2133600"/>
            <a:ext cx="7821612" cy="793750"/>
          </a:xfrm>
          <a:prstGeom prst="rect">
            <a:avLst/>
          </a:prstGeom>
          <a:noFill/>
          <a:ln w="9525" algn="ctr">
            <a:noFill/>
            <a:miter lim="800000"/>
            <a:headEnd/>
            <a:tailEnd/>
          </a:ln>
          <a:effectLst/>
        </p:spPr>
        <p:txBody>
          <a:bodyPr>
            <a:spAutoFit/>
          </a:bodyPr>
          <a:lstStyle/>
          <a:p>
            <a:r>
              <a:rPr kumimoji="1" lang="zh-CN" altLang="en-US">
                <a:ea typeface="宋体" pitchFamily="2" charset="-122"/>
              </a:rPr>
              <a:t> </a:t>
            </a:r>
            <a:r>
              <a:rPr lang="zh-CN" altLang="en-US" sz="2300">
                <a:latin typeface="楷体_GB2312" pitchFamily="49" charset="-122"/>
                <a:ea typeface="楷体_GB2312" pitchFamily="49" charset="-122"/>
              </a:rPr>
              <a:t>当对象被创建后，生命线便存在。当对象被激活后，生命线的一部分虚线变成细长的矩形框。</a:t>
            </a:r>
          </a:p>
        </p:txBody>
      </p:sp>
      <p:sp>
        <p:nvSpPr>
          <p:cNvPr id="1406979" name="Text Box 3"/>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、创建生命线</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sp>
        <p:nvSpPr>
          <p:cNvPr id="6" name="Rectangle 2">
            <a:extLst>
              <a:ext uri="{FF2B5EF4-FFF2-40B4-BE49-F238E27FC236}">
                <a16:creationId xmlns:a16="http://schemas.microsoft.com/office/drawing/2014/main" id="{B27447B7-78D6-4B0D-9F51-9AC186D616D4}"/>
              </a:ext>
            </a:extLst>
          </p:cNvPr>
          <p:cNvSpPr>
            <a:spLocks noChangeArrowheads="1"/>
          </p:cNvSpPr>
          <p:nvPr/>
        </p:nvSpPr>
        <p:spPr bwMode="auto">
          <a:xfrm>
            <a:off x="645553" y="3147452"/>
            <a:ext cx="7821612" cy="2898775"/>
          </a:xfrm>
          <a:prstGeom prst="rect">
            <a:avLst/>
          </a:prstGeom>
          <a:noFill/>
          <a:ln w="9525" algn="ctr">
            <a:noFill/>
            <a:miter lim="800000"/>
            <a:headEnd/>
            <a:tailEnd/>
          </a:ln>
          <a:effectLst/>
        </p:spPr>
        <p:txBody>
          <a:bodyPr>
            <a:spAutoFit/>
          </a:bodyPr>
          <a:lstStyle/>
          <a:p>
            <a:r>
              <a:rPr lang="zh-CN" altLang="en-US" sz="2300" dirty="0">
                <a:latin typeface="楷体_GB2312" pitchFamily="49" charset="-122"/>
                <a:ea typeface="楷体_GB2312" pitchFamily="49" charset="-122"/>
              </a:rPr>
              <a:t>在</a:t>
            </a:r>
            <a:r>
              <a:rPr lang="en-US" altLang="zh-CN" sz="2300" dirty="0">
                <a:latin typeface="楷体_GB2312" pitchFamily="49" charset="-122"/>
                <a:ea typeface="楷体_GB2312" pitchFamily="49" charset="-122"/>
              </a:rPr>
              <a:t>Rational Rose 2003</a:t>
            </a:r>
            <a:r>
              <a:rPr lang="zh-CN" altLang="en-US" sz="2300" dirty="0">
                <a:latin typeface="楷体_GB2312" pitchFamily="49" charset="-122"/>
                <a:ea typeface="楷体_GB2312" pitchFamily="49" charset="-122"/>
              </a:rPr>
              <a:t>中，</a:t>
            </a:r>
            <a:r>
              <a:rPr lang="zh-CN" altLang="en-US" sz="2300" dirty="0">
                <a:solidFill>
                  <a:srgbClr val="FF0000"/>
                </a:solidFill>
                <a:latin typeface="楷体_GB2312" pitchFamily="49" charset="-122"/>
                <a:ea typeface="楷体_GB2312" pitchFamily="49" charset="-122"/>
              </a:rPr>
              <a:t>是否将虚线变成矩形框</a:t>
            </a:r>
            <a:r>
              <a:rPr lang="zh-CN" altLang="en-US" sz="2300" dirty="0">
                <a:latin typeface="楷体_GB2312" pitchFamily="49" charset="-122"/>
                <a:ea typeface="楷体_GB2312" pitchFamily="49" charset="-122"/>
              </a:rPr>
              <a:t>是可选的，我们可以通过菜单栏设置是否显示对象生命线被激活时的矩形框。</a:t>
            </a:r>
          </a:p>
          <a:p>
            <a:r>
              <a:rPr lang="zh-CN" altLang="en-US" sz="2300" dirty="0">
                <a:latin typeface="楷体_GB2312" pitchFamily="49" charset="-122"/>
                <a:ea typeface="楷体_GB2312" pitchFamily="49" charset="-122"/>
              </a:rPr>
              <a:t>    设置是否显示对象生命线</a:t>
            </a:r>
            <a:r>
              <a:rPr lang="zh-CN" altLang="en-US" sz="2300" dirty="0">
                <a:solidFill>
                  <a:srgbClr val="FF0000"/>
                </a:solidFill>
                <a:latin typeface="楷体_GB2312" pitchFamily="49" charset="-122"/>
                <a:ea typeface="楷体_GB2312" pitchFamily="49" charset="-122"/>
              </a:rPr>
              <a:t>被激活的矩形框</a:t>
            </a:r>
            <a:r>
              <a:rPr lang="zh-CN" altLang="en-US" sz="2300" dirty="0">
                <a:latin typeface="楷体_GB2312" pitchFamily="49" charset="-122"/>
                <a:ea typeface="楷体_GB2312" pitchFamily="49" charset="-122"/>
              </a:rPr>
              <a:t>步骤为：在菜单栏中选择“</a:t>
            </a:r>
            <a:r>
              <a:rPr lang="en-US" altLang="zh-CN" sz="2300" dirty="0">
                <a:latin typeface="楷体_GB2312" pitchFamily="49" charset="-122"/>
                <a:ea typeface="楷体_GB2312" pitchFamily="49" charset="-122"/>
              </a:rPr>
              <a:t>Tools”</a:t>
            </a:r>
            <a:r>
              <a:rPr lang="zh-CN" altLang="en-US" sz="2300" dirty="0">
                <a:latin typeface="楷体_GB2312" pitchFamily="49" charset="-122"/>
                <a:ea typeface="楷体_GB2312" pitchFamily="49" charset="-122"/>
              </a:rPr>
              <a:t>（工具）下的“</a:t>
            </a:r>
            <a:r>
              <a:rPr lang="en-US" altLang="zh-CN" sz="2300" dirty="0">
                <a:latin typeface="楷体_GB2312" pitchFamily="49" charset="-122"/>
                <a:ea typeface="楷体_GB2312" pitchFamily="49" charset="-122"/>
              </a:rPr>
              <a:t>Options”</a:t>
            </a:r>
            <a:r>
              <a:rPr lang="zh-CN" altLang="en-US" sz="2300" dirty="0">
                <a:latin typeface="楷体_GB2312" pitchFamily="49" charset="-122"/>
                <a:ea typeface="楷体_GB2312" pitchFamily="49" charset="-122"/>
              </a:rPr>
              <a:t>（选项）选项，在弹出的对话框中选择“</a:t>
            </a:r>
            <a:r>
              <a:rPr lang="en-US" altLang="zh-CN" sz="2300" dirty="0">
                <a:latin typeface="楷体_GB2312" pitchFamily="49" charset="-122"/>
                <a:ea typeface="楷体_GB2312" pitchFamily="49" charset="-122"/>
              </a:rPr>
              <a:t>Diagram”</a:t>
            </a:r>
            <a:r>
              <a:rPr lang="zh-CN" altLang="en-US" sz="2300" dirty="0">
                <a:latin typeface="楷体_GB2312" pitchFamily="49" charset="-122"/>
                <a:ea typeface="楷体_GB2312" pitchFamily="49" charset="-122"/>
              </a:rPr>
              <a:t>（图）选项卡，选择或取消“</a:t>
            </a:r>
            <a:r>
              <a:rPr lang="en-US" altLang="zh-CN" sz="2300" dirty="0">
                <a:latin typeface="楷体_GB2312" pitchFamily="49" charset="-122"/>
                <a:ea typeface="楷体_GB2312" pitchFamily="49" charset="-122"/>
              </a:rPr>
              <a:t>Focus of control”</a:t>
            </a:r>
            <a:r>
              <a:rPr lang="zh-CN" altLang="en-US" sz="2300" dirty="0">
                <a:latin typeface="楷体_GB2312" pitchFamily="49" charset="-122"/>
                <a:ea typeface="楷体_GB2312" pitchFamily="49" charset="-122"/>
              </a:rPr>
              <a:t>选项。      </a:t>
            </a:r>
          </a:p>
          <a:p>
            <a:endParaRPr lang="zh-CN" altLang="en-US" sz="2300" dirty="0">
              <a:latin typeface="楷体_GB2312" pitchFamily="49" charset="-122"/>
              <a:ea typeface="楷体_GB2312"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2133600" cy="457200"/>
          </a:xfrm>
          <a:prstGeom prst="rect">
            <a:avLst/>
          </a:prstGeom>
        </p:spPr>
        <p:txBody>
          <a:bodyPr/>
          <a:lstStyle/>
          <a:p>
            <a:fld id="{1C4B1EEE-C278-433D-AAA3-2724AAEE4831}" type="slidenum">
              <a:rPr lang="zh-CN" altLang="en-US" smtClean="0"/>
              <a:pPr/>
              <a:t>23</a:t>
            </a:fld>
            <a:r>
              <a:rPr lang="zh-CN" altLang="en-US" dirty="0"/>
              <a:t>  第</a:t>
            </a:r>
            <a:r>
              <a:rPr lang="en-US" altLang="zh-CN" dirty="0"/>
              <a:t>6</a:t>
            </a:r>
            <a:r>
              <a:rPr lang="zh-CN" altLang="en-US" dirty="0"/>
              <a:t>章</a:t>
            </a:r>
            <a:endParaRPr lang="en-US" altLang="zh-CN" dirty="0"/>
          </a:p>
        </p:txBody>
      </p:sp>
      <p:sp>
        <p:nvSpPr>
          <p:cNvPr id="1409027" name="Text Box 3"/>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3</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、创建生命线</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pic>
        <p:nvPicPr>
          <p:cNvPr id="1409029" name="Picture 5"/>
          <p:cNvPicPr>
            <a:picLocks noChangeAspect="1" noChangeArrowheads="1"/>
          </p:cNvPicPr>
          <p:nvPr/>
        </p:nvPicPr>
        <p:blipFill>
          <a:blip r:embed="rId2"/>
          <a:srcRect/>
          <a:stretch>
            <a:fillRect/>
          </a:stretch>
        </p:blipFill>
        <p:spPr bwMode="auto">
          <a:xfrm>
            <a:off x="3733800" y="1447800"/>
            <a:ext cx="4025900" cy="5176838"/>
          </a:xfrm>
          <a:prstGeom prst="rect">
            <a:avLst/>
          </a:prstGeom>
          <a:noFill/>
        </p:spPr>
      </p:pic>
      <p:sp>
        <p:nvSpPr>
          <p:cNvPr id="1409030" name="Rectangle 6"/>
          <p:cNvSpPr>
            <a:spLocks noChangeArrowheads="1"/>
          </p:cNvSpPr>
          <p:nvPr/>
        </p:nvSpPr>
        <p:spPr bwMode="auto">
          <a:xfrm>
            <a:off x="636588" y="2133600"/>
            <a:ext cx="2030412" cy="1144588"/>
          </a:xfrm>
          <a:prstGeom prst="rect">
            <a:avLst/>
          </a:prstGeom>
          <a:noFill/>
          <a:ln w="9525" algn="ctr">
            <a:noFill/>
            <a:miter lim="800000"/>
            <a:headEnd/>
            <a:tailEnd/>
          </a:ln>
          <a:effectLst/>
        </p:spPr>
        <p:txBody>
          <a:bodyPr>
            <a:spAutoFit/>
          </a:bodyPr>
          <a:lstStyle/>
          <a:p>
            <a:r>
              <a:rPr lang="zh-CN" altLang="en-US" sz="2300">
                <a:latin typeface="楷体_GB2312" pitchFamily="49" charset="-122"/>
                <a:ea typeface="楷体_GB2312" pitchFamily="49" charset="-122"/>
              </a:rPr>
              <a:t>显示或者隐藏“激活条”</a:t>
            </a:r>
          </a:p>
          <a:p>
            <a:endParaRPr lang="zh-CN" altLang="en-US" sz="2300">
              <a:latin typeface="楷体_GB2312" pitchFamily="49" charset="-122"/>
              <a:ea typeface="楷体_GB2312"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4B5B3648-CC1A-4EB6-9D45-B6C3182AAEA2}" type="slidenum">
              <a:rPr lang="zh-CN" altLang="en-US" smtClean="0"/>
              <a:pPr/>
              <a:t>24</a:t>
            </a:fld>
            <a:r>
              <a:rPr lang="zh-CN" altLang="en-US" dirty="0"/>
              <a:t>  第</a:t>
            </a:r>
            <a:r>
              <a:rPr lang="en-US" altLang="zh-CN" dirty="0"/>
              <a:t>6</a:t>
            </a:r>
            <a:r>
              <a:rPr lang="zh-CN" altLang="en-US" dirty="0"/>
              <a:t>章</a:t>
            </a:r>
            <a:endParaRPr lang="en-US" altLang="zh-CN" dirty="0"/>
          </a:p>
        </p:txBody>
      </p:sp>
      <p:sp>
        <p:nvSpPr>
          <p:cNvPr id="1410050" name="Text Box 2"/>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、创建消息</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sp>
        <p:nvSpPr>
          <p:cNvPr id="1410053" name="Rectangle 5"/>
          <p:cNvSpPr>
            <a:spLocks noChangeArrowheads="1"/>
          </p:cNvSpPr>
          <p:nvPr/>
        </p:nvSpPr>
        <p:spPr bwMode="auto">
          <a:xfrm>
            <a:off x="636588" y="2133600"/>
            <a:ext cx="8507412" cy="4708981"/>
          </a:xfrm>
          <a:prstGeom prst="rect">
            <a:avLst/>
          </a:prstGeom>
          <a:noFill/>
          <a:ln w="9525" algn="ctr">
            <a:noFill/>
            <a:miter lim="800000"/>
            <a:headEnd/>
            <a:tailEnd/>
          </a:ln>
          <a:effectLst/>
        </p:spPr>
        <p:txBody>
          <a:bodyPr wrap="square">
            <a:spAutoFit/>
          </a:bodyPr>
          <a:lstStyle/>
          <a:p>
            <a:r>
              <a:rPr kumimoji="1" lang="zh-CN" altLang="en-US" dirty="0">
                <a:ea typeface="宋体" pitchFamily="2" charset="-122"/>
              </a:rPr>
              <a:t> </a:t>
            </a:r>
            <a:r>
              <a:rPr lang="zh-CN" altLang="en-US" sz="2300" dirty="0">
                <a:latin typeface="楷体_GB2312" pitchFamily="49" charset="-122"/>
                <a:ea typeface="楷体_GB2312" pitchFamily="49" charset="-122"/>
              </a:rPr>
              <a:t>在序列图中添加对象与对象之间的简单消息的步骤如下： </a:t>
            </a: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1 </a:t>
            </a:r>
            <a:r>
              <a:rPr lang="zh-CN" altLang="en-US" sz="2300" dirty="0">
                <a:latin typeface="楷体_GB2312" pitchFamily="49" charset="-122"/>
                <a:ea typeface="楷体_GB2312" pitchFamily="49" charset="-122"/>
              </a:rPr>
              <a:t>选择序列图的图形编辑工具栏中的图标，或者选择菜单栏“</a:t>
            </a:r>
            <a:r>
              <a:rPr lang="en-US" altLang="zh-CN" sz="2300" dirty="0">
                <a:latin typeface="楷体_GB2312" pitchFamily="49" charset="-122"/>
                <a:ea typeface="楷体_GB2312" pitchFamily="49" charset="-122"/>
              </a:rPr>
              <a:t>Tools”</a:t>
            </a:r>
            <a:r>
              <a:rPr lang="zh-CN" altLang="en-US" sz="2300" dirty="0">
                <a:latin typeface="楷体_GB2312" pitchFamily="49" charset="-122"/>
                <a:ea typeface="楷体_GB2312" pitchFamily="49" charset="-122"/>
              </a:rPr>
              <a:t>（工具）中“</a:t>
            </a:r>
            <a:r>
              <a:rPr lang="en-US" altLang="zh-CN" sz="2300" dirty="0">
                <a:latin typeface="楷体_GB2312" pitchFamily="49" charset="-122"/>
                <a:ea typeface="楷体_GB2312" pitchFamily="49" charset="-122"/>
              </a:rPr>
              <a:t>Create”</a:t>
            </a:r>
            <a:r>
              <a:rPr lang="zh-CN" altLang="en-US" sz="2300" dirty="0">
                <a:latin typeface="楷体_GB2312" pitchFamily="49" charset="-122"/>
                <a:ea typeface="楷体_GB2312" pitchFamily="49" charset="-122"/>
              </a:rPr>
              <a:t>（新建）下的“</a:t>
            </a:r>
            <a:r>
              <a:rPr lang="en-US" altLang="zh-CN" sz="2300" dirty="0">
                <a:latin typeface="楷体_GB2312" pitchFamily="49" charset="-122"/>
                <a:ea typeface="楷体_GB2312" pitchFamily="49" charset="-122"/>
              </a:rPr>
              <a:t>Object Message”</a:t>
            </a:r>
            <a:r>
              <a:rPr lang="zh-CN" altLang="en-US" sz="2300" dirty="0">
                <a:latin typeface="楷体_GB2312" pitchFamily="49" charset="-122"/>
                <a:ea typeface="楷体_GB2312" pitchFamily="49" charset="-122"/>
              </a:rPr>
              <a:t>选项，此时的光标变为“↑”符号。</a:t>
            </a: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2 </a:t>
            </a:r>
            <a:r>
              <a:rPr lang="zh-CN" altLang="en-US" sz="2300" dirty="0">
                <a:latin typeface="楷体_GB2312" pitchFamily="49" charset="-122"/>
                <a:ea typeface="楷体_GB2312" pitchFamily="49" charset="-122"/>
              </a:rPr>
              <a:t>单击需要发送消息的对象。</a:t>
            </a: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3 </a:t>
            </a:r>
            <a:r>
              <a:rPr lang="zh-CN" altLang="en-US" sz="2300" dirty="0">
                <a:latin typeface="楷体_GB2312" pitchFamily="49" charset="-122"/>
                <a:ea typeface="楷体_GB2312" pitchFamily="49" charset="-122"/>
              </a:rPr>
              <a:t>将消息的线段拖动到接收消息的对象中。</a:t>
            </a: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4 </a:t>
            </a:r>
            <a:r>
              <a:rPr lang="zh-CN" altLang="en-US" sz="2300" dirty="0">
                <a:latin typeface="楷体_GB2312" pitchFamily="49" charset="-122"/>
                <a:ea typeface="楷体_GB2312" pitchFamily="49" charset="-122"/>
              </a:rPr>
              <a:t>在线段中输入消息的文本内容。</a:t>
            </a:r>
            <a:endParaRPr lang="en-US" altLang="zh-CN" sz="2300" dirty="0">
              <a:latin typeface="楷体_GB2312" pitchFamily="49" charset="-122"/>
              <a:ea typeface="楷体_GB2312" pitchFamily="49" charset="-122"/>
            </a:endParaRP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5 </a:t>
            </a:r>
            <a:r>
              <a:rPr lang="zh-CN" altLang="en-US" sz="2300" dirty="0">
                <a:latin typeface="楷体_GB2312" pitchFamily="49" charset="-122"/>
                <a:ea typeface="楷体_GB2312" pitchFamily="49" charset="-122"/>
              </a:rPr>
              <a:t>双击消息的线段，弹出设置消息规范的对话框，在弹出的对话框中，在“</a:t>
            </a:r>
            <a:r>
              <a:rPr lang="en-US" altLang="zh-CN" sz="2300" dirty="0">
                <a:latin typeface="楷体_GB2312" pitchFamily="49" charset="-122"/>
                <a:ea typeface="楷体_GB2312" pitchFamily="49" charset="-122"/>
              </a:rPr>
              <a:t>General”</a:t>
            </a:r>
            <a:r>
              <a:rPr lang="zh-CN" altLang="en-US" sz="2300" dirty="0">
                <a:latin typeface="楷体_GB2312" pitchFamily="49" charset="-122"/>
                <a:ea typeface="楷体_GB2312" pitchFamily="49" charset="-122"/>
              </a:rPr>
              <a:t>选项卡中可以设置消息的名称等。</a:t>
            </a:r>
          </a:p>
          <a:p>
            <a:r>
              <a:rPr lang="zh-CN" altLang="en-US" sz="2300" dirty="0">
                <a:latin typeface="楷体_GB2312" pitchFamily="49" charset="-122"/>
                <a:ea typeface="楷体_GB2312" pitchFamily="49" charset="-122"/>
              </a:rPr>
              <a:t>    </a:t>
            </a:r>
            <a:r>
              <a:rPr lang="en-US" altLang="zh-CN" sz="2300" dirty="0">
                <a:latin typeface="楷体_GB2312" pitchFamily="49" charset="-122"/>
                <a:ea typeface="楷体_GB2312" pitchFamily="49" charset="-122"/>
              </a:rPr>
              <a:t>6  </a:t>
            </a:r>
            <a:r>
              <a:rPr lang="zh-CN" altLang="en-US" sz="2300" dirty="0">
                <a:latin typeface="楷体_GB2312" pitchFamily="49" charset="-122"/>
                <a:ea typeface="楷体_GB2312" pitchFamily="49" charset="-122"/>
              </a:rPr>
              <a:t>如果需要设置消息的同步信息，也就是说设置消息成为简单消息、同步消息、异步消息、返回消息、过程调用、阻止消息和超时消息等，可以在“</a:t>
            </a:r>
            <a:r>
              <a:rPr lang="en-US" altLang="zh-CN" sz="2300" dirty="0">
                <a:latin typeface="楷体_GB2312" pitchFamily="49" charset="-122"/>
                <a:ea typeface="楷体_GB2312" pitchFamily="49" charset="-122"/>
              </a:rPr>
              <a:t>Detail”</a:t>
            </a:r>
            <a:r>
              <a:rPr lang="zh-CN" altLang="en-US" sz="2300" dirty="0">
                <a:latin typeface="楷体_GB2312" pitchFamily="49" charset="-122"/>
                <a:ea typeface="楷体_GB2312" pitchFamily="49" charset="-122"/>
              </a:rPr>
              <a:t>选项卡中进行设置，还可以设置以消息的频率。</a:t>
            </a:r>
            <a:r>
              <a:rPr kumimoji="1" lang="zh-CN" altLang="en-US" sz="2400" dirty="0">
                <a:ea typeface="宋体" pitchFamily="2" charset="-122"/>
              </a:rPr>
              <a:t> </a:t>
            </a:r>
            <a:endParaRPr lang="zh-CN" altLang="en-US" sz="2300" dirty="0">
              <a:latin typeface="楷体_GB2312" pitchFamily="49" charset="-122"/>
              <a:ea typeface="楷体_GB2312"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4294967295"/>
          </p:nvPr>
        </p:nvSpPr>
        <p:spPr>
          <a:xfrm>
            <a:off x="6553200" y="6248400"/>
            <a:ext cx="2133600" cy="457200"/>
          </a:xfrm>
          <a:prstGeom prst="rect">
            <a:avLst/>
          </a:prstGeom>
        </p:spPr>
        <p:txBody>
          <a:bodyPr/>
          <a:lstStyle/>
          <a:p>
            <a:fld id="{F72E605D-1373-47C9-936F-AB1A4362F919}" type="slidenum">
              <a:rPr lang="zh-CN" altLang="en-US" smtClean="0"/>
              <a:pPr/>
              <a:t>25</a:t>
            </a:fld>
            <a:r>
              <a:rPr lang="zh-CN" altLang="en-US" dirty="0"/>
              <a:t>  第</a:t>
            </a:r>
            <a:r>
              <a:rPr lang="en-US" altLang="zh-CN" dirty="0"/>
              <a:t>6</a:t>
            </a:r>
            <a:r>
              <a:rPr lang="zh-CN" altLang="en-US" dirty="0"/>
              <a:t>章</a:t>
            </a:r>
            <a:endParaRPr lang="en-US" altLang="zh-CN" dirty="0"/>
          </a:p>
        </p:txBody>
      </p:sp>
      <p:sp>
        <p:nvSpPr>
          <p:cNvPr id="1412098"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pic>
        <p:nvPicPr>
          <p:cNvPr id="1412099" name="图片 43" descr="172.png"/>
          <p:cNvPicPr>
            <a:picLocks noChangeAspect="1" noChangeArrowheads="1"/>
          </p:cNvPicPr>
          <p:nvPr/>
        </p:nvPicPr>
        <p:blipFill>
          <a:blip r:embed="rId2"/>
          <a:srcRect/>
          <a:stretch>
            <a:fillRect/>
          </a:stretch>
        </p:blipFill>
        <p:spPr bwMode="auto">
          <a:xfrm>
            <a:off x="712788" y="2514600"/>
            <a:ext cx="3643312" cy="3962400"/>
          </a:xfrm>
          <a:prstGeom prst="rect">
            <a:avLst/>
          </a:prstGeom>
          <a:noFill/>
          <a:ln w="9525">
            <a:noFill/>
            <a:miter lim="800000"/>
            <a:headEnd/>
            <a:tailEnd/>
          </a:ln>
        </p:spPr>
      </p:pic>
      <p:pic>
        <p:nvPicPr>
          <p:cNvPr id="1412100" name="图片 45" descr="173.png"/>
          <p:cNvPicPr>
            <a:picLocks noChangeAspect="1" noChangeArrowheads="1"/>
          </p:cNvPicPr>
          <p:nvPr/>
        </p:nvPicPr>
        <p:blipFill>
          <a:blip r:embed="rId3"/>
          <a:srcRect/>
          <a:stretch>
            <a:fillRect/>
          </a:stretch>
        </p:blipFill>
        <p:spPr bwMode="auto">
          <a:xfrm>
            <a:off x="4500563" y="1773238"/>
            <a:ext cx="4371975" cy="4752975"/>
          </a:xfrm>
          <a:prstGeom prst="rect">
            <a:avLst/>
          </a:prstGeom>
          <a:noFill/>
          <a:ln w="9525">
            <a:noFill/>
            <a:miter lim="800000"/>
            <a:headEnd/>
            <a:tailEnd/>
          </a:ln>
        </p:spPr>
      </p:pic>
      <p:sp>
        <p:nvSpPr>
          <p:cNvPr id="1412101" name="Text Box 5"/>
          <p:cNvSpPr txBox="1">
            <a:spLocks noChangeArrowheads="1"/>
          </p:cNvSpPr>
          <p:nvPr/>
        </p:nvSpPr>
        <p:spPr bwMode="auto">
          <a:xfrm>
            <a:off x="549275" y="1524000"/>
            <a:ext cx="2879725" cy="457200"/>
          </a:xfrm>
          <a:prstGeom prst="rect">
            <a:avLst/>
          </a:prstGeom>
          <a:solidFill>
            <a:srgbClr val="CCFFFF"/>
          </a:solidFill>
          <a:ln w="9525" algn="ctr">
            <a:noFill/>
            <a:miter lim="800000"/>
            <a:headEnd/>
            <a:tailEnd/>
          </a:ln>
          <a:effectLst/>
        </p:spPr>
        <p:txBody>
          <a:bodyPr>
            <a:spAutoFit/>
          </a:bodyPr>
          <a:lstStyle/>
          <a:p>
            <a:pPr>
              <a:spcBef>
                <a:spcPct val="50000"/>
              </a:spcBef>
            </a:pPr>
            <a:r>
              <a:rPr lang="en-US" altLang="zh-CN" sz="2400" b="1">
                <a:solidFill>
                  <a:srgbClr val="A50021"/>
                </a:solidFill>
                <a:effectLst>
                  <a:outerShdw blurRad="38100" dist="38100" dir="2700000" algn="tl">
                    <a:srgbClr val="000000"/>
                  </a:outerShdw>
                </a:effectLst>
                <a:latin typeface="宋体" pitchFamily="2" charset="-122"/>
                <a:ea typeface="宋体" pitchFamily="2" charset="-122"/>
              </a:rPr>
              <a:t>4</a:t>
            </a:r>
            <a:r>
              <a:rPr lang="zh-CN" altLang="en-US" sz="2400" b="1">
                <a:solidFill>
                  <a:srgbClr val="A50021"/>
                </a:solidFill>
                <a:effectLst>
                  <a:outerShdw blurRad="38100" dist="38100" dir="2700000" algn="tl">
                    <a:srgbClr val="000000"/>
                  </a:outerShdw>
                </a:effectLst>
                <a:latin typeface="宋体" pitchFamily="2" charset="-122"/>
                <a:ea typeface="宋体" pitchFamily="2" charset="-122"/>
              </a:rPr>
              <a:t>、创建消息</a:t>
            </a:r>
          </a:p>
        </p:txBody>
      </p:sp>
      <p:sp>
        <p:nvSpPr>
          <p:cNvPr id="677890" name="Rectangle 2"/>
          <p:cNvSpPr>
            <a:spLocks noChangeArrowheads="1"/>
          </p:cNvSpPr>
          <p:nvPr/>
        </p:nvSpPr>
        <p:spPr bwMode="auto">
          <a:xfrm>
            <a:off x="538163" y="458788"/>
            <a:ext cx="7778750" cy="804862"/>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使用</a:t>
            </a:r>
            <a:r>
              <a:rPr lang="en-US" altLang="zh-CN" sz="4000">
                <a:solidFill>
                  <a:schemeClr val="tx2"/>
                </a:solidFill>
                <a:effectLst>
                  <a:outerShdw blurRad="38100" dist="38100" dir="2700000" algn="tl">
                    <a:srgbClr val="C0C0C0"/>
                  </a:outerShdw>
                </a:effectLst>
                <a:ea typeface="黑体" pitchFamily="2" charset="-122"/>
              </a:rPr>
              <a:t>Rose</a:t>
            </a:r>
            <a:r>
              <a:rPr lang="zh-CN" altLang="en-US" sz="4000">
                <a:solidFill>
                  <a:schemeClr val="tx2"/>
                </a:solidFill>
                <a:effectLst>
                  <a:outerShdw blurRad="38100" dist="38100" dir="2700000" algn="tl">
                    <a:srgbClr val="C0C0C0"/>
                  </a:outerShdw>
                </a:effectLst>
                <a:ea typeface="黑体" pitchFamily="2" charset="-122"/>
              </a:rPr>
              <a:t>创建序列图</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19E5961A-72B2-4B61-89C7-D0628D3A9DFE}" type="slidenum">
              <a:rPr lang="zh-CN" altLang="en-US" smtClean="0"/>
              <a:pPr/>
              <a:t>26</a:t>
            </a:fld>
            <a:r>
              <a:rPr lang="zh-CN" altLang="en-US" dirty="0"/>
              <a:t>  第</a:t>
            </a:r>
            <a:r>
              <a:rPr lang="en-US" altLang="zh-CN" dirty="0"/>
              <a:t>6</a:t>
            </a:r>
            <a:r>
              <a:rPr lang="zh-CN" altLang="en-US" dirty="0"/>
              <a:t>章</a:t>
            </a:r>
            <a:endParaRPr lang="en-US" altLang="zh-CN" dirty="0"/>
          </a:p>
        </p:txBody>
      </p:sp>
      <p:sp>
        <p:nvSpPr>
          <p:cNvPr id="1416194"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sp>
        <p:nvSpPr>
          <p:cNvPr id="1416195" name="Text Box 3"/>
          <p:cNvSpPr txBox="1">
            <a:spLocks noChangeArrowheads="1"/>
          </p:cNvSpPr>
          <p:nvPr/>
        </p:nvSpPr>
        <p:spPr bwMode="auto">
          <a:xfrm>
            <a:off x="468313" y="836613"/>
            <a:ext cx="8064500" cy="2041525"/>
          </a:xfrm>
          <a:prstGeom prst="rect">
            <a:avLst/>
          </a:prstGeom>
          <a:noFill/>
          <a:ln w="9525" algn="ctr">
            <a:noFill/>
            <a:miter lim="800000"/>
            <a:headEnd/>
            <a:tailEnd/>
          </a:ln>
          <a:effectLst/>
        </p:spPr>
        <p:txBody>
          <a:bodyPr>
            <a:spAutoFit/>
          </a:bodyPr>
          <a:lstStyle/>
          <a:p>
            <a:r>
              <a:rPr lang="zh-CN" altLang="en-US" sz="3200" dirty="0">
                <a:latin typeface="隶书" pitchFamily="49" charset="-122"/>
                <a:ea typeface="隶书" pitchFamily="49" charset="-122"/>
              </a:rPr>
              <a:t>序列图的创建示例</a:t>
            </a:r>
          </a:p>
          <a:p>
            <a:endParaRPr lang="zh-CN" altLang="en-US" sz="3200" dirty="0">
              <a:latin typeface="隶书" pitchFamily="49" charset="-122"/>
              <a:ea typeface="隶书" pitchFamily="49" charset="-122"/>
            </a:endParaRPr>
          </a:p>
          <a:p>
            <a:r>
              <a:rPr lang="zh-CN" altLang="en-US" sz="3200" dirty="0">
                <a:latin typeface="隶书" pitchFamily="49" charset="-122"/>
                <a:ea typeface="隶书" pitchFamily="49" charset="-122"/>
              </a:rPr>
              <a:t>下面将以</a:t>
            </a:r>
            <a:r>
              <a:rPr lang="zh-CN" altLang="en-US" sz="3200" dirty="0">
                <a:latin typeface="Arial"/>
                <a:ea typeface="隶书" pitchFamily="49" charset="-122"/>
              </a:rPr>
              <a:t>“</a:t>
            </a:r>
            <a:r>
              <a:rPr lang="zh-CN" altLang="en-US" sz="3200" dirty="0">
                <a:latin typeface="隶书" pitchFamily="49" charset="-122"/>
                <a:ea typeface="隶书" pitchFamily="49" charset="-122"/>
              </a:rPr>
              <a:t>教师查看学生成绩</a:t>
            </a:r>
            <a:r>
              <a:rPr lang="zh-CN" altLang="en-US" sz="3200" dirty="0">
                <a:latin typeface="Arial"/>
                <a:ea typeface="隶书" pitchFamily="49" charset="-122"/>
              </a:rPr>
              <a:t>”</a:t>
            </a:r>
            <a:r>
              <a:rPr lang="zh-CN" altLang="en-US" sz="3200" dirty="0">
                <a:latin typeface="隶书" pitchFamily="49" charset="-122"/>
                <a:ea typeface="隶书" pitchFamily="49" charset="-122"/>
              </a:rPr>
              <a:t>为例，介绍如何去创建系统的序列图，如图所示。</a:t>
            </a:r>
          </a:p>
        </p:txBody>
      </p:sp>
      <p:pic>
        <p:nvPicPr>
          <p:cNvPr id="1416196" name="图片 30" descr="182.png"/>
          <p:cNvPicPr>
            <a:picLocks noChangeAspect="1" noChangeArrowheads="1"/>
          </p:cNvPicPr>
          <p:nvPr/>
        </p:nvPicPr>
        <p:blipFill>
          <a:blip r:embed="rId2">
            <a:clrChange>
              <a:clrFrom>
                <a:srgbClr val="FFFFFF"/>
              </a:clrFrom>
              <a:clrTo>
                <a:srgbClr val="FFFFFF">
                  <a:alpha val="0"/>
                </a:srgbClr>
              </a:clrTo>
            </a:clrChange>
          </a:blip>
          <a:srcRect t="8656" b="18756"/>
          <a:stretch>
            <a:fillRect/>
          </a:stretch>
        </p:blipFill>
        <p:spPr bwMode="auto">
          <a:xfrm>
            <a:off x="684213" y="2708275"/>
            <a:ext cx="7343775" cy="2517775"/>
          </a:xfrm>
          <a:prstGeom prst="rect">
            <a:avLst/>
          </a:prstGeom>
          <a:noFill/>
          <a:ln w="9525">
            <a:noFill/>
            <a:miter lim="800000"/>
            <a:headEnd/>
            <a:tailEnd/>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553200" y="6248400"/>
            <a:ext cx="2133600" cy="457200"/>
          </a:xfrm>
          <a:prstGeom prst="rect">
            <a:avLst/>
          </a:prstGeom>
        </p:spPr>
        <p:txBody>
          <a:bodyPr/>
          <a:lstStyle/>
          <a:p>
            <a:fld id="{469FCF17-4D0E-4A52-AB41-30358F008697}" type="slidenum">
              <a:rPr lang="zh-CN" altLang="en-US" smtClean="0"/>
              <a:pPr/>
              <a:t>27</a:t>
            </a:fld>
            <a:r>
              <a:rPr lang="zh-CN" altLang="en-US" dirty="0"/>
              <a:t>  第</a:t>
            </a:r>
            <a:r>
              <a:rPr lang="en-US" altLang="zh-CN" dirty="0"/>
              <a:t>6</a:t>
            </a:r>
            <a:r>
              <a:rPr lang="zh-CN" altLang="en-US" dirty="0"/>
              <a:t>章</a:t>
            </a:r>
            <a:endParaRPr lang="en-US" altLang="zh-CN" dirty="0"/>
          </a:p>
        </p:txBody>
      </p:sp>
      <p:sp>
        <p:nvSpPr>
          <p:cNvPr id="1417218"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sp>
        <p:nvSpPr>
          <p:cNvPr id="1417219" name="Text Box 3"/>
          <p:cNvSpPr txBox="1">
            <a:spLocks noChangeArrowheads="1"/>
          </p:cNvSpPr>
          <p:nvPr/>
        </p:nvSpPr>
        <p:spPr bwMode="auto">
          <a:xfrm>
            <a:off x="323850" y="990600"/>
            <a:ext cx="8424863" cy="4224338"/>
          </a:xfrm>
          <a:prstGeom prst="rect">
            <a:avLst/>
          </a:prstGeom>
          <a:noFill/>
          <a:ln w="9525" algn="ctr">
            <a:noFill/>
            <a:miter lim="800000"/>
            <a:headEnd/>
            <a:tailEnd/>
          </a:ln>
          <a:effectLst/>
        </p:spPr>
        <p:txBody>
          <a:bodyPr>
            <a:spAutoFit/>
          </a:bodyPr>
          <a:lstStyle/>
          <a:p>
            <a:pPr marL="342900" indent="-342900">
              <a:buFontTx/>
              <a:buAutoNum type="arabicPlain"/>
            </a:pPr>
            <a:r>
              <a:rPr lang="zh-CN" altLang="en-US" sz="3200" dirty="0">
                <a:latin typeface="隶书" pitchFamily="49" charset="-122"/>
                <a:ea typeface="隶书" pitchFamily="49" charset="-122"/>
              </a:rPr>
              <a:t>确定工作流程</a:t>
            </a:r>
          </a:p>
          <a:p>
            <a:pPr marL="342900" indent="-342900"/>
            <a:endParaRPr lang="zh-CN" altLang="en-US" sz="3200" dirty="0">
              <a:latin typeface="隶书" pitchFamily="49" charset="-122"/>
              <a:ea typeface="隶书" pitchFamily="49" charset="-122"/>
            </a:endParaRPr>
          </a:p>
          <a:p>
            <a:pPr marL="342900" indent="-342900"/>
            <a:r>
              <a:rPr lang="zh-CN" altLang="en-US" sz="2300" dirty="0">
                <a:latin typeface="楷体_GB2312" pitchFamily="49" charset="-122"/>
                <a:ea typeface="楷体_GB2312" pitchFamily="49" charset="-122"/>
              </a:rPr>
              <a:t>可以通过具体的描述来确定工作流程，基本的工作流程如下：</a:t>
            </a:r>
          </a:p>
          <a:p>
            <a:pPr marL="342900" indent="-342900">
              <a:buFontTx/>
              <a:buAutoNum type="arabicParenR"/>
            </a:pPr>
            <a:r>
              <a:rPr lang="zh-CN" altLang="en-US" sz="2300" dirty="0">
                <a:latin typeface="楷体_GB2312" pitchFamily="49" charset="-122"/>
                <a:ea typeface="楷体_GB2312" pitchFamily="49" charset="-122"/>
              </a:rPr>
              <a:t>老师希望通过系统</a:t>
            </a:r>
            <a:r>
              <a:rPr lang="zh-CN" altLang="en-US" sz="2300" dirty="0">
                <a:solidFill>
                  <a:srgbClr val="FF0000"/>
                </a:solidFill>
                <a:latin typeface="楷体_GB2312" pitchFamily="49" charset="-122"/>
                <a:ea typeface="楷体_GB2312" pitchFamily="49" charset="-122"/>
              </a:rPr>
              <a:t>查询某名学生的学科成绩</a:t>
            </a:r>
            <a:r>
              <a:rPr lang="zh-CN" altLang="en-US" sz="2300" dirty="0">
                <a:latin typeface="楷体_GB2312" pitchFamily="49" charset="-122"/>
                <a:ea typeface="楷体_GB2312" pitchFamily="49" charset="-122"/>
              </a:rPr>
              <a:t>。</a:t>
            </a:r>
          </a:p>
          <a:p>
            <a:pPr marL="342900" indent="-342900">
              <a:buFontTx/>
              <a:buAutoNum type="arabicParenR"/>
            </a:pPr>
            <a:r>
              <a:rPr lang="zh-CN" altLang="en-US" sz="2300" dirty="0">
                <a:latin typeface="楷体_GB2312" pitchFamily="49" charset="-122"/>
                <a:ea typeface="楷体_GB2312" pitchFamily="49" charset="-122"/>
              </a:rPr>
              <a:t>老师通过用户界面录入学生的学号。</a:t>
            </a:r>
          </a:p>
          <a:p>
            <a:pPr marL="342900" indent="-342900">
              <a:buFontTx/>
              <a:buAutoNum type="arabicParenR"/>
            </a:pPr>
            <a:r>
              <a:rPr lang="zh-CN" altLang="en-US" sz="2300" dirty="0">
                <a:latin typeface="楷体_GB2312" pitchFamily="49" charset="-122"/>
                <a:ea typeface="楷体_GB2312" pitchFamily="49" charset="-122"/>
              </a:rPr>
              <a:t>用户界面根据学生的学号向数据库访问层请求学生信息。</a:t>
            </a:r>
          </a:p>
          <a:p>
            <a:pPr marL="342900" indent="-342900">
              <a:buFontTx/>
              <a:buAutoNum type="arabicParenR"/>
            </a:pPr>
            <a:r>
              <a:rPr lang="zh-CN" altLang="en-US" sz="2300" dirty="0">
                <a:latin typeface="楷体_GB2312" pitchFamily="49" charset="-122"/>
                <a:ea typeface="楷体_GB2312" pitchFamily="49" charset="-122"/>
              </a:rPr>
              <a:t>数据库访问层根据学生的学号加载学生信息。</a:t>
            </a:r>
          </a:p>
          <a:p>
            <a:pPr marL="342900" indent="-342900">
              <a:buFontTx/>
              <a:buAutoNum type="arabicParenR"/>
            </a:pPr>
            <a:r>
              <a:rPr lang="zh-CN" altLang="en-US" sz="2300" dirty="0">
                <a:latin typeface="楷体_GB2312" pitchFamily="49" charset="-122"/>
                <a:ea typeface="楷体_GB2312" pitchFamily="49" charset="-122"/>
              </a:rPr>
              <a:t>数据库访问层根据学生信息和学科科目获取该名学生的分数信息。</a:t>
            </a:r>
          </a:p>
          <a:p>
            <a:pPr marL="342900" indent="-342900">
              <a:buFontTx/>
              <a:buAutoNum type="arabicParenR"/>
            </a:pPr>
            <a:r>
              <a:rPr lang="zh-CN" altLang="en-US" sz="2300" dirty="0">
                <a:latin typeface="楷体_GB2312" pitchFamily="49" charset="-122"/>
                <a:ea typeface="楷体_GB2312" pitchFamily="49" charset="-122"/>
              </a:rPr>
              <a:t>数据库访问层将学生信息和分数信息提供给用户界面。</a:t>
            </a:r>
          </a:p>
          <a:p>
            <a:pPr marL="342900" indent="-342900">
              <a:buFontTx/>
              <a:buAutoNum type="arabicParenR"/>
            </a:pPr>
            <a:r>
              <a:rPr lang="zh-CN" altLang="en-US" sz="2300" dirty="0">
                <a:latin typeface="楷体_GB2312" pitchFamily="49" charset="-122"/>
                <a:ea typeface="楷体_GB2312" pitchFamily="49" charset="-122"/>
              </a:rPr>
              <a:t>用户界面将学生信息和分数信息显示出来。</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553200" y="6248400"/>
            <a:ext cx="2133600" cy="457200"/>
          </a:xfrm>
          <a:prstGeom prst="rect">
            <a:avLst/>
          </a:prstGeom>
        </p:spPr>
        <p:txBody>
          <a:bodyPr/>
          <a:lstStyle/>
          <a:p>
            <a:fld id="{CDEE1D28-4EE6-46B5-924D-DBB777BB92F7}" type="slidenum">
              <a:rPr lang="zh-CN" altLang="en-US" smtClean="0"/>
              <a:pPr/>
              <a:t>28</a:t>
            </a:fld>
            <a:r>
              <a:rPr lang="zh-CN" altLang="en-US" dirty="0"/>
              <a:t>  第</a:t>
            </a:r>
            <a:r>
              <a:rPr lang="en-US" altLang="zh-CN" dirty="0"/>
              <a:t>6</a:t>
            </a:r>
            <a:r>
              <a:rPr lang="zh-CN" altLang="en-US" dirty="0"/>
              <a:t>章</a:t>
            </a:r>
            <a:endParaRPr lang="en-US" altLang="zh-CN" dirty="0"/>
          </a:p>
        </p:txBody>
      </p:sp>
      <p:sp>
        <p:nvSpPr>
          <p:cNvPr id="1418242" name="Text Box 2"/>
          <p:cNvSpPr txBox="1">
            <a:spLocks noChangeArrowheads="1"/>
          </p:cNvSpPr>
          <p:nvPr/>
        </p:nvSpPr>
        <p:spPr bwMode="auto">
          <a:xfrm>
            <a:off x="539750" y="2220913"/>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sp>
        <p:nvSpPr>
          <p:cNvPr id="1418243" name="Text Box 3"/>
          <p:cNvSpPr txBox="1">
            <a:spLocks noChangeArrowheads="1"/>
          </p:cNvSpPr>
          <p:nvPr/>
        </p:nvSpPr>
        <p:spPr bwMode="auto">
          <a:xfrm>
            <a:off x="533400" y="1628775"/>
            <a:ext cx="7632700" cy="4010025"/>
          </a:xfrm>
          <a:prstGeom prst="rect">
            <a:avLst/>
          </a:prstGeom>
          <a:noFill/>
          <a:ln w="9525" algn="ctr">
            <a:noFill/>
            <a:miter lim="800000"/>
            <a:headEnd/>
            <a:tailEnd/>
          </a:ln>
          <a:effectLst/>
        </p:spPr>
        <p:txBody>
          <a:bodyPr>
            <a:spAutoFit/>
          </a:bodyPr>
          <a:lstStyle/>
          <a:p>
            <a:r>
              <a:rPr lang="zh-CN" altLang="en-US" sz="3200" dirty="0">
                <a:latin typeface="隶书" pitchFamily="49" charset="-122"/>
                <a:ea typeface="隶书" pitchFamily="49" charset="-122"/>
              </a:rPr>
              <a:t>在这些基本的工作流程中还存在分支，可使用备选过程来描述。</a:t>
            </a:r>
          </a:p>
          <a:p>
            <a:endParaRPr lang="zh-CN" altLang="en-US" sz="3200" dirty="0">
              <a:latin typeface="隶书" pitchFamily="49" charset="-122"/>
              <a:ea typeface="隶书" pitchFamily="49" charset="-122"/>
            </a:endParaRPr>
          </a:p>
          <a:p>
            <a:r>
              <a:rPr lang="zh-CN" altLang="en-US" sz="2300" dirty="0">
                <a:latin typeface="楷体_GB2312" pitchFamily="49" charset="-122"/>
                <a:ea typeface="楷体_GB2312" pitchFamily="49" charset="-122"/>
              </a:rPr>
              <a:t>备选过程</a:t>
            </a:r>
            <a:r>
              <a:rPr lang="en-US" altLang="zh-CN" sz="2300" dirty="0">
                <a:latin typeface="楷体_GB2312" pitchFamily="49" charset="-122"/>
                <a:ea typeface="楷体_GB2312" pitchFamily="49" charset="-122"/>
              </a:rPr>
              <a:t>A</a:t>
            </a:r>
            <a:r>
              <a:rPr lang="zh-CN" altLang="en-US" sz="2300" dirty="0">
                <a:latin typeface="楷体_GB2312" pitchFamily="49" charset="-122"/>
                <a:ea typeface="楷体_GB2312" pitchFamily="49" charset="-122"/>
              </a:rPr>
              <a:t>：该名学生没有学科成绩。</a:t>
            </a:r>
          </a:p>
          <a:p>
            <a:r>
              <a:rPr lang="en-US" altLang="zh-CN" sz="2300" dirty="0">
                <a:latin typeface="楷体_GB2312" pitchFamily="49" charset="-122"/>
                <a:ea typeface="楷体_GB2312" pitchFamily="49" charset="-122"/>
              </a:rPr>
              <a:t>1)</a:t>
            </a:r>
            <a:r>
              <a:rPr lang="zh-CN" altLang="en-US" sz="2300" dirty="0">
                <a:latin typeface="楷体_GB2312" pitchFamily="49" charset="-122"/>
                <a:ea typeface="楷体_GB2312" pitchFamily="49" charset="-122"/>
              </a:rPr>
              <a:t>数据访问层返回学科成绩为空。</a:t>
            </a:r>
          </a:p>
          <a:p>
            <a:r>
              <a:rPr lang="en-US" altLang="zh-CN" sz="2300" dirty="0">
                <a:latin typeface="楷体_GB2312" pitchFamily="49" charset="-122"/>
                <a:ea typeface="楷体_GB2312" pitchFamily="49" charset="-122"/>
              </a:rPr>
              <a:t>2)</a:t>
            </a:r>
            <a:r>
              <a:rPr lang="zh-CN" altLang="en-US" sz="2300" dirty="0">
                <a:latin typeface="楷体_GB2312" pitchFamily="49" charset="-122"/>
                <a:ea typeface="楷体_GB2312" pitchFamily="49" charset="-122"/>
              </a:rPr>
              <a:t>系统提示老师没有该学生的成绩。</a:t>
            </a:r>
          </a:p>
          <a:p>
            <a:endParaRPr lang="zh-CN" altLang="en-US" sz="2300" dirty="0">
              <a:latin typeface="楷体_GB2312" pitchFamily="49" charset="-122"/>
              <a:ea typeface="楷体_GB2312" pitchFamily="49" charset="-122"/>
            </a:endParaRPr>
          </a:p>
          <a:p>
            <a:r>
              <a:rPr lang="zh-CN" altLang="en-US" sz="2300" dirty="0">
                <a:latin typeface="楷体_GB2312" pitchFamily="49" charset="-122"/>
                <a:ea typeface="楷体_GB2312" pitchFamily="49" charset="-122"/>
              </a:rPr>
              <a:t>备选过程</a:t>
            </a:r>
            <a:r>
              <a:rPr lang="en-US" altLang="zh-CN" sz="2300" dirty="0">
                <a:latin typeface="楷体_GB2312" pitchFamily="49" charset="-122"/>
                <a:ea typeface="楷体_GB2312" pitchFamily="49" charset="-122"/>
              </a:rPr>
              <a:t>B</a:t>
            </a:r>
            <a:r>
              <a:rPr lang="zh-CN" altLang="en-US" sz="2300" dirty="0">
                <a:latin typeface="楷体_GB2312" pitchFamily="49" charset="-122"/>
                <a:ea typeface="楷体_GB2312" pitchFamily="49" charset="-122"/>
              </a:rPr>
              <a:t>：系统没有该学生的信息。</a:t>
            </a:r>
          </a:p>
          <a:p>
            <a:r>
              <a:rPr lang="en-US" altLang="zh-CN" sz="2300" dirty="0">
                <a:latin typeface="楷体_GB2312" pitchFamily="49" charset="-122"/>
                <a:ea typeface="楷体_GB2312" pitchFamily="49" charset="-122"/>
              </a:rPr>
              <a:t>1)</a:t>
            </a:r>
            <a:r>
              <a:rPr lang="zh-CN" altLang="en-US" sz="2300" dirty="0">
                <a:latin typeface="楷体_GB2312" pitchFamily="49" charset="-122"/>
                <a:ea typeface="楷体_GB2312" pitchFamily="49" charset="-122"/>
              </a:rPr>
              <a:t>数据访问层返回学生信息为空。</a:t>
            </a:r>
          </a:p>
          <a:p>
            <a:r>
              <a:rPr lang="en-US" altLang="zh-CN" sz="2300" dirty="0">
                <a:latin typeface="楷体_GB2312" pitchFamily="49" charset="-122"/>
                <a:ea typeface="楷体_GB2312" pitchFamily="49" charset="-122"/>
              </a:rPr>
              <a:t>2)</a:t>
            </a:r>
            <a:r>
              <a:rPr lang="zh-CN" altLang="en-US" sz="2300" dirty="0">
                <a:latin typeface="楷体_GB2312" pitchFamily="49" charset="-122"/>
                <a:ea typeface="楷体_GB2312" pitchFamily="49" charset="-122"/>
              </a:rPr>
              <a:t>系统提示老师该学生不存在。</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4294967295"/>
          </p:nvPr>
        </p:nvSpPr>
        <p:spPr>
          <a:xfrm>
            <a:off x="6553200" y="6248400"/>
            <a:ext cx="2133600" cy="457200"/>
          </a:xfrm>
          <a:prstGeom prst="rect">
            <a:avLst/>
          </a:prstGeom>
        </p:spPr>
        <p:txBody>
          <a:bodyPr/>
          <a:lstStyle/>
          <a:p>
            <a:fld id="{05C741D1-0A20-4758-B04F-51C5C1DAC2D6}" type="slidenum">
              <a:rPr lang="zh-CN" altLang="en-US" smtClean="0"/>
              <a:pPr/>
              <a:t>29</a:t>
            </a:fld>
            <a:r>
              <a:rPr lang="zh-CN" altLang="en-US" dirty="0"/>
              <a:t>  第</a:t>
            </a:r>
            <a:r>
              <a:rPr lang="en-US" altLang="zh-CN" dirty="0"/>
              <a:t>6</a:t>
            </a:r>
            <a:r>
              <a:rPr lang="zh-CN" altLang="en-US" dirty="0"/>
              <a:t>章</a:t>
            </a:r>
            <a:endParaRPr lang="en-US" altLang="zh-CN" dirty="0"/>
          </a:p>
        </p:txBody>
      </p:sp>
      <p:sp>
        <p:nvSpPr>
          <p:cNvPr id="1419266"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sp>
        <p:nvSpPr>
          <p:cNvPr id="1419267" name="Text Box 3"/>
          <p:cNvSpPr txBox="1">
            <a:spLocks noChangeArrowheads="1"/>
          </p:cNvSpPr>
          <p:nvPr/>
        </p:nvSpPr>
        <p:spPr bwMode="auto">
          <a:xfrm>
            <a:off x="323850" y="869950"/>
            <a:ext cx="8569325" cy="1768475"/>
          </a:xfrm>
          <a:prstGeom prst="rect">
            <a:avLst/>
          </a:prstGeom>
          <a:noFill/>
          <a:ln w="9525" algn="ctr">
            <a:noFill/>
            <a:miter lim="800000"/>
            <a:headEnd/>
            <a:tailEnd/>
          </a:ln>
          <a:effectLst/>
        </p:spPr>
        <p:txBody>
          <a:bodyPr>
            <a:spAutoFit/>
          </a:bodyPr>
          <a:lstStyle/>
          <a:p>
            <a:pPr>
              <a:buFontTx/>
              <a:buAutoNum type="arabicPlain" startAt="2"/>
            </a:pPr>
            <a:r>
              <a:rPr lang="zh-CN" altLang="en-US" sz="3200">
                <a:latin typeface="隶书" pitchFamily="49" charset="-122"/>
                <a:ea typeface="隶书" pitchFamily="49" charset="-122"/>
              </a:rPr>
              <a:t> 确定对象</a:t>
            </a:r>
          </a:p>
          <a:p>
            <a:endParaRPr lang="zh-CN" altLang="en-US" sz="3200">
              <a:latin typeface="隶书" pitchFamily="49" charset="-122"/>
              <a:ea typeface="隶书" pitchFamily="49" charset="-122"/>
            </a:endParaRPr>
          </a:p>
          <a:p>
            <a:r>
              <a:rPr lang="zh-CN" altLang="en-US" sz="2300">
                <a:latin typeface="楷体_GB2312" pitchFamily="49" charset="-122"/>
                <a:ea typeface="楷体_GB2312" pitchFamily="49" charset="-122"/>
              </a:rPr>
              <a:t>建模序列图的下一步是从左到右布置在该工作流程中所有的参与者和对象，同时也包含要添加消息的对象生命线。</a:t>
            </a:r>
          </a:p>
        </p:txBody>
      </p:sp>
      <p:pic>
        <p:nvPicPr>
          <p:cNvPr id="1419268" name="图片 31" descr="183.pn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50825" y="2997200"/>
            <a:ext cx="8569325" cy="2479675"/>
          </a:xfrm>
          <a:prstGeom prst="rect">
            <a:avLst/>
          </a:prstGeom>
          <a:noFill/>
          <a:ln w="9525">
            <a:noFill/>
            <a:miter lim="800000"/>
            <a:headEnd/>
            <a:tailEnd/>
          </a:ln>
        </p:spPr>
      </p:pic>
      <p:sp>
        <p:nvSpPr>
          <p:cNvPr id="1419269" name="Rectangle 5"/>
          <p:cNvSpPr>
            <a:spLocks noChangeArrowheads="1"/>
          </p:cNvSpPr>
          <p:nvPr/>
        </p:nvSpPr>
        <p:spPr bwMode="auto">
          <a:xfrm>
            <a:off x="2555875" y="5661025"/>
            <a:ext cx="3435350" cy="579438"/>
          </a:xfrm>
          <a:prstGeom prst="rect">
            <a:avLst/>
          </a:prstGeom>
          <a:noFill/>
          <a:ln w="9525" algn="ctr">
            <a:noFill/>
            <a:miter lim="800000"/>
            <a:headEnd/>
            <a:tailEnd/>
          </a:ln>
          <a:effectLst/>
        </p:spPr>
        <p:txBody>
          <a:bodyPr wrap="none" anchor="ctr">
            <a:spAutoFit/>
          </a:bodyPr>
          <a:lstStyle/>
          <a:p>
            <a:pPr algn="ctr"/>
            <a:r>
              <a:rPr lang="zh-CN" altLang="en-US" sz="3200">
                <a:latin typeface="隶书" pitchFamily="49" charset="-122"/>
                <a:ea typeface="隶书" pitchFamily="49" charset="-122"/>
              </a:rPr>
              <a:t>布置序列图的对象</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Text Box 6"/>
          <p:cNvSpPr txBox="1">
            <a:spLocks noChangeArrowheads="1"/>
          </p:cNvSpPr>
          <p:nvPr/>
        </p:nvSpPr>
        <p:spPr bwMode="auto">
          <a:xfrm>
            <a:off x="609600" y="830263"/>
            <a:ext cx="7391400" cy="769937"/>
          </a:xfrm>
          <a:prstGeom prst="rect">
            <a:avLst/>
          </a:prstGeom>
          <a:noFill/>
          <a:ln w="9525">
            <a:noFill/>
            <a:miter lim="800000"/>
            <a:headEnd/>
            <a:tailEnd/>
          </a:ln>
          <a:effectLst/>
        </p:spPr>
        <p:txBody>
          <a:bodyPr>
            <a:spAutoFit/>
          </a:bodyPr>
          <a:lstStyle/>
          <a:p>
            <a:pPr>
              <a:spcBef>
                <a:spcPct val="50000"/>
              </a:spcBef>
              <a:defRPr/>
            </a:pPr>
            <a:r>
              <a:rPr lang="zh-CN" altLang="en-US" sz="4400" b="1" dirty="0">
                <a:solidFill>
                  <a:srgbClr val="FF0000"/>
                </a:solidFill>
                <a:latin typeface="+mj-lt"/>
                <a:ea typeface="+mj-ea"/>
                <a:cs typeface="+mj-cs"/>
              </a:rPr>
              <a:t>主要内容</a:t>
            </a:r>
            <a:endParaRPr lang="en-US" altLang="zh-CN" sz="4400" b="1" dirty="0">
              <a:solidFill>
                <a:srgbClr val="FF0000"/>
              </a:solidFill>
              <a:latin typeface="+mj-lt"/>
              <a:ea typeface="+mj-ea"/>
              <a:cs typeface="+mj-cs"/>
            </a:endParaRPr>
          </a:p>
        </p:txBody>
      </p:sp>
      <p:sp>
        <p:nvSpPr>
          <p:cNvPr id="4" name="灯片编号占位符 3"/>
          <p:cNvSpPr>
            <a:spLocks noGrp="1"/>
          </p:cNvSpPr>
          <p:nvPr>
            <p:ph type="sldNum" sz="quarter" idx="10"/>
          </p:nvPr>
        </p:nvSpPr>
        <p:spPr/>
        <p:txBody>
          <a:bodyPr/>
          <a:lstStyle/>
          <a:p>
            <a:pPr>
              <a:defRPr/>
            </a:pPr>
            <a:r>
              <a:rPr lang="zh-CN" altLang="en-US"/>
              <a:t>第</a:t>
            </a:r>
            <a:fld id="{9D24C73B-046B-4D3F-97D5-19E4640E76AF}" type="slidenum">
              <a:rPr lang="zh-CN" altLang="en-US" smtClean="0"/>
              <a:pPr>
                <a:defRPr/>
              </a:pPr>
              <a:t>3</a:t>
            </a:fld>
            <a:r>
              <a:rPr lang="zh-CN" altLang="en-US"/>
              <a:t>页</a:t>
            </a:r>
          </a:p>
        </p:txBody>
      </p:sp>
      <p:sp>
        <p:nvSpPr>
          <p:cNvPr id="5" name="Text Box 2"/>
          <p:cNvSpPr txBox="1">
            <a:spLocks noChangeArrowheads="1"/>
          </p:cNvSpPr>
          <p:nvPr/>
        </p:nvSpPr>
        <p:spPr bwMode="auto">
          <a:xfrm>
            <a:off x="1676400" y="1905000"/>
            <a:ext cx="5867400" cy="3293209"/>
          </a:xfrm>
          <a:prstGeom prst="rect">
            <a:avLst/>
          </a:prstGeom>
          <a:noFill/>
          <a:ln w="9525" algn="ctr">
            <a:noFill/>
            <a:miter lim="800000"/>
            <a:headEnd/>
            <a:tailEnd/>
          </a:ln>
          <a:effectLst/>
        </p:spPr>
        <p:txBody>
          <a:bodyPr>
            <a:spAutoFit/>
          </a:bodyPr>
          <a:lstStyle/>
          <a:p>
            <a:pPr>
              <a:spcBef>
                <a:spcPct val="50000"/>
              </a:spcBef>
            </a:pPr>
            <a:r>
              <a:rPr lang="zh-CN" altLang="en-US" sz="2800" dirty="0">
                <a:latin typeface="楷体_GB2312" pitchFamily="49" charset="-122"/>
                <a:ea typeface="楷体_GB2312" pitchFamily="49" charset="-122"/>
              </a:rPr>
              <a:t>主要内容：</a:t>
            </a:r>
          </a:p>
          <a:p>
            <a:pPr lvl="2">
              <a:spcBef>
                <a:spcPct val="50000"/>
              </a:spcBef>
              <a:buFont typeface="Wingdings" pitchFamily="2" charset="2"/>
              <a:buChar char="l"/>
            </a:pPr>
            <a:r>
              <a:rPr lang="zh-CN" altLang="en-US" sz="2400" b="1" dirty="0">
                <a:latin typeface="楷体_GB2312" pitchFamily="49" charset="-122"/>
                <a:ea typeface="楷体_GB2312" pitchFamily="49" charset="-122"/>
              </a:rPr>
              <a:t>概述</a:t>
            </a:r>
          </a:p>
          <a:p>
            <a:pPr lvl="2">
              <a:spcBef>
                <a:spcPct val="50000"/>
              </a:spcBef>
              <a:buFont typeface="Wingdings" pitchFamily="2" charset="2"/>
              <a:buChar char="l"/>
            </a:pPr>
            <a:r>
              <a:rPr lang="zh-CN" altLang="en-US" sz="2400" b="1" dirty="0">
                <a:latin typeface="楷体_GB2312" pitchFamily="49" charset="-122"/>
                <a:ea typeface="楷体_GB2312" pitchFamily="49" charset="-122"/>
              </a:rPr>
              <a:t>序列图的基本概念</a:t>
            </a:r>
            <a:endParaRPr lang="en-US" altLang="zh-CN" sz="2400" b="1" dirty="0">
              <a:latin typeface="楷体_GB2312" pitchFamily="49" charset="-122"/>
              <a:ea typeface="楷体_GB2312" pitchFamily="49" charset="-122"/>
            </a:endParaRPr>
          </a:p>
          <a:p>
            <a:pPr lvl="2">
              <a:spcBef>
                <a:spcPct val="50000"/>
              </a:spcBef>
              <a:buFont typeface="Wingdings" pitchFamily="2" charset="2"/>
              <a:buChar char="l"/>
            </a:pPr>
            <a:r>
              <a:rPr lang="zh-CN" altLang="en-US" sz="2400" b="1" dirty="0">
                <a:latin typeface="楷体_GB2312" pitchFamily="49" charset="-122"/>
                <a:ea typeface="楷体_GB2312" pitchFamily="49" charset="-122"/>
              </a:rPr>
              <a:t>序列图的组成</a:t>
            </a:r>
          </a:p>
          <a:p>
            <a:pPr lvl="2">
              <a:spcBef>
                <a:spcPct val="50000"/>
              </a:spcBef>
              <a:buFont typeface="Wingdings" pitchFamily="2" charset="2"/>
              <a:buChar char="l"/>
            </a:pPr>
            <a:r>
              <a:rPr lang="zh-CN" altLang="en-US" sz="2400" b="1" dirty="0">
                <a:latin typeface="楷体_GB2312" pitchFamily="49" charset="-122"/>
                <a:ea typeface="楷体_GB2312" pitchFamily="49" charset="-122"/>
              </a:rPr>
              <a:t>使用</a:t>
            </a:r>
            <a:r>
              <a:rPr lang="en-US" altLang="zh-CN" sz="2400" b="1" dirty="0">
                <a:latin typeface="楷体_GB2312" pitchFamily="49" charset="-122"/>
                <a:ea typeface="楷体_GB2312" pitchFamily="49" charset="-122"/>
              </a:rPr>
              <a:t>Rose</a:t>
            </a:r>
            <a:r>
              <a:rPr lang="zh-CN" altLang="en-US" sz="2400" b="1" dirty="0">
                <a:latin typeface="楷体_GB2312" pitchFamily="49" charset="-122"/>
                <a:ea typeface="楷体_GB2312" pitchFamily="49" charset="-122"/>
              </a:rPr>
              <a:t>创建序列图</a:t>
            </a:r>
          </a:p>
          <a:p>
            <a:pPr lvl="2">
              <a:spcBef>
                <a:spcPct val="50000"/>
              </a:spcBef>
              <a:buFont typeface="Wingdings" pitchFamily="2" charset="2"/>
              <a:buChar char="l"/>
            </a:pPr>
            <a:r>
              <a:rPr lang="zh-CN" altLang="en-US" sz="2400" b="1" dirty="0">
                <a:latin typeface="楷体_GB2312" pitchFamily="49" charset="-122"/>
                <a:ea typeface="楷体_GB2312" pitchFamily="49" charset="-122"/>
              </a:rPr>
              <a:t>使用</a:t>
            </a:r>
            <a:r>
              <a:rPr lang="en-US" altLang="zh-CN" sz="2400" b="1" dirty="0">
                <a:latin typeface="楷体_GB2312" pitchFamily="49" charset="-122"/>
                <a:ea typeface="楷体_GB2312" pitchFamily="49" charset="-122"/>
              </a:rPr>
              <a:t>Rose</a:t>
            </a:r>
            <a:r>
              <a:rPr lang="zh-CN" altLang="en-US" sz="2400" b="1" dirty="0">
                <a:latin typeface="楷体_GB2312" pitchFamily="49" charset="-122"/>
                <a:ea typeface="楷体_GB2312" pitchFamily="49" charset="-122"/>
              </a:rPr>
              <a:t>创建序列图案例分析</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4294967295"/>
          </p:nvPr>
        </p:nvSpPr>
        <p:spPr>
          <a:xfrm>
            <a:off x="6553200" y="6248400"/>
            <a:ext cx="2133600" cy="457200"/>
          </a:xfrm>
          <a:prstGeom prst="rect">
            <a:avLst/>
          </a:prstGeom>
        </p:spPr>
        <p:txBody>
          <a:bodyPr/>
          <a:lstStyle/>
          <a:p>
            <a:fld id="{A9E41357-1BC5-4D26-A0CA-6B8B8A98CED3}" type="slidenum">
              <a:rPr lang="zh-CN" altLang="en-US" smtClean="0"/>
              <a:pPr/>
              <a:t>30</a:t>
            </a:fld>
            <a:r>
              <a:rPr lang="zh-CN" altLang="en-US" dirty="0"/>
              <a:t>  第</a:t>
            </a:r>
            <a:r>
              <a:rPr lang="en-US" altLang="zh-CN" dirty="0"/>
              <a:t>6</a:t>
            </a:r>
            <a:r>
              <a:rPr lang="zh-CN" altLang="en-US" dirty="0"/>
              <a:t>章</a:t>
            </a:r>
            <a:endParaRPr lang="en-US" altLang="zh-CN" dirty="0"/>
          </a:p>
        </p:txBody>
      </p:sp>
      <p:sp>
        <p:nvSpPr>
          <p:cNvPr id="1420290"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sp>
        <p:nvSpPr>
          <p:cNvPr id="1420291" name="Text Box 3"/>
          <p:cNvSpPr txBox="1">
            <a:spLocks noChangeArrowheads="1"/>
          </p:cNvSpPr>
          <p:nvPr/>
        </p:nvSpPr>
        <p:spPr bwMode="auto">
          <a:xfrm>
            <a:off x="323850" y="692150"/>
            <a:ext cx="8135938" cy="1768475"/>
          </a:xfrm>
          <a:prstGeom prst="rect">
            <a:avLst/>
          </a:prstGeom>
          <a:noFill/>
          <a:ln w="9525" algn="ctr">
            <a:noFill/>
            <a:miter lim="800000"/>
            <a:headEnd/>
            <a:tailEnd/>
          </a:ln>
          <a:effectLst/>
        </p:spPr>
        <p:txBody>
          <a:bodyPr>
            <a:spAutoFit/>
          </a:bodyPr>
          <a:lstStyle/>
          <a:p>
            <a:pPr>
              <a:buFontTx/>
              <a:buAutoNum type="arabicPlain" startAt="3"/>
            </a:pPr>
            <a:r>
              <a:rPr lang="zh-CN" altLang="en-US" sz="3200">
                <a:latin typeface="隶书" pitchFamily="49" charset="-122"/>
                <a:ea typeface="隶书" pitchFamily="49" charset="-122"/>
              </a:rPr>
              <a:t> 确定消息</a:t>
            </a:r>
          </a:p>
          <a:p>
            <a:endParaRPr lang="zh-CN" altLang="en-US" sz="3200">
              <a:latin typeface="隶书" pitchFamily="49" charset="-122"/>
              <a:ea typeface="隶书" pitchFamily="49" charset="-122"/>
            </a:endParaRPr>
          </a:p>
          <a:p>
            <a:r>
              <a:rPr lang="zh-CN" altLang="en-US" sz="2300">
                <a:latin typeface="楷体_GB2312" pitchFamily="49" charset="-122"/>
                <a:ea typeface="楷体_GB2312" pitchFamily="49" charset="-122"/>
              </a:rPr>
              <a:t>接下来对系统的基本工作流程进行建模，按照消息的过程一步一步将消息绘制在序列图中，并添加适当的脚本绑定到消息中。</a:t>
            </a:r>
          </a:p>
        </p:txBody>
      </p:sp>
      <p:pic>
        <p:nvPicPr>
          <p:cNvPr id="1420292" name="图片 32" descr="184.png"/>
          <p:cNvPicPr>
            <a:picLocks noChangeAspect="1" noChangeArrowheads="1"/>
          </p:cNvPicPr>
          <p:nvPr/>
        </p:nvPicPr>
        <p:blipFill>
          <a:blip r:embed="rId2"/>
          <a:srcRect/>
          <a:stretch>
            <a:fillRect/>
          </a:stretch>
        </p:blipFill>
        <p:spPr bwMode="auto">
          <a:xfrm>
            <a:off x="414338" y="2667000"/>
            <a:ext cx="6443662" cy="3949700"/>
          </a:xfrm>
          <a:prstGeom prst="rect">
            <a:avLst/>
          </a:prstGeom>
          <a:noFill/>
          <a:ln w="9525">
            <a:noFill/>
            <a:miter lim="800000"/>
            <a:headEnd/>
            <a:tailEnd/>
          </a:ln>
        </p:spPr>
      </p:pic>
      <p:sp>
        <p:nvSpPr>
          <p:cNvPr id="1420293" name="AutoShape 5"/>
          <p:cNvSpPr>
            <a:spLocks noChangeArrowheads="1"/>
          </p:cNvSpPr>
          <p:nvPr/>
        </p:nvSpPr>
        <p:spPr bwMode="auto">
          <a:xfrm>
            <a:off x="7364413" y="2971800"/>
            <a:ext cx="1550987" cy="1681163"/>
          </a:xfrm>
          <a:prstGeom prst="wedgeEllipseCallout">
            <a:avLst>
              <a:gd name="adj1" fmla="val -113870"/>
              <a:gd name="adj2" fmla="val 87014"/>
            </a:avLst>
          </a:prstGeom>
          <a:solidFill>
            <a:srgbClr val="FFFFFF"/>
          </a:solidFill>
          <a:ln w="9525" algn="ctr">
            <a:solidFill>
              <a:srgbClr val="000000"/>
            </a:solidFill>
            <a:miter lim="800000"/>
            <a:headEnd/>
            <a:tailEnd/>
          </a:ln>
          <a:effectLst/>
        </p:spPr>
        <p:txBody>
          <a:bodyPr/>
          <a:lstStyle/>
          <a:p>
            <a:pPr algn="ctr"/>
            <a:r>
              <a:rPr lang="zh-CN" altLang="en-US" sz="2400">
                <a:latin typeface="隶书" pitchFamily="49" charset="-122"/>
                <a:ea typeface="隶书" pitchFamily="49" charset="-122"/>
              </a:rPr>
              <a:t>基本工作流程的序列图示例</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AB198E63-4170-4D49-87D9-D22AA9162FBB}" type="slidenum">
              <a:rPr lang="zh-CN" altLang="en-US" smtClean="0"/>
              <a:pPr/>
              <a:t>31</a:t>
            </a:fld>
            <a:r>
              <a:rPr lang="zh-CN" altLang="en-US" dirty="0"/>
              <a:t>  第</a:t>
            </a:r>
            <a:r>
              <a:rPr lang="en-US" altLang="zh-CN" dirty="0"/>
              <a:t>6</a:t>
            </a:r>
            <a:r>
              <a:rPr lang="zh-CN" altLang="en-US" dirty="0"/>
              <a:t>章</a:t>
            </a:r>
            <a:endParaRPr lang="en-US" altLang="zh-CN" dirty="0"/>
          </a:p>
        </p:txBody>
      </p:sp>
      <p:sp>
        <p:nvSpPr>
          <p:cNvPr id="1421314"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pic>
        <p:nvPicPr>
          <p:cNvPr id="1421315" name="图片 37" descr="186.png"/>
          <p:cNvPicPr>
            <a:picLocks noChangeAspect="1" noChangeArrowheads="1"/>
          </p:cNvPicPr>
          <p:nvPr/>
        </p:nvPicPr>
        <p:blipFill>
          <a:blip r:embed="rId2"/>
          <a:srcRect/>
          <a:stretch>
            <a:fillRect/>
          </a:stretch>
        </p:blipFill>
        <p:spPr bwMode="auto">
          <a:xfrm>
            <a:off x="0" y="425450"/>
            <a:ext cx="8964613" cy="5305425"/>
          </a:xfrm>
          <a:prstGeom prst="rect">
            <a:avLst/>
          </a:prstGeom>
          <a:noFill/>
          <a:ln w="9525">
            <a:noFill/>
            <a:miter lim="800000"/>
            <a:headEnd/>
            <a:tailEnd/>
          </a:ln>
        </p:spPr>
      </p:pic>
      <p:sp>
        <p:nvSpPr>
          <p:cNvPr id="1421316" name="Rectangle 4"/>
          <p:cNvSpPr>
            <a:spLocks noChangeArrowheads="1"/>
          </p:cNvSpPr>
          <p:nvPr/>
        </p:nvSpPr>
        <p:spPr bwMode="auto">
          <a:xfrm>
            <a:off x="30956" y="5181600"/>
            <a:ext cx="4451350" cy="579437"/>
          </a:xfrm>
          <a:prstGeom prst="rect">
            <a:avLst/>
          </a:prstGeom>
          <a:noFill/>
          <a:ln w="9525" algn="ctr">
            <a:noFill/>
            <a:miter lim="800000"/>
            <a:headEnd/>
            <a:tailEnd/>
          </a:ln>
          <a:effectLst/>
        </p:spPr>
        <p:txBody>
          <a:bodyPr wrap="none" anchor="ctr">
            <a:spAutoFit/>
          </a:bodyPr>
          <a:lstStyle/>
          <a:p>
            <a:pPr algn="ctr"/>
            <a:r>
              <a:rPr lang="zh-CN" altLang="en-US" sz="3200" dirty="0">
                <a:latin typeface="隶书" pitchFamily="49" charset="-122"/>
                <a:ea typeface="隶书" pitchFamily="49" charset="-122"/>
              </a:rPr>
              <a:t>备选过程</a:t>
            </a:r>
            <a:r>
              <a:rPr lang="en-US" altLang="zh-CN" sz="3200" dirty="0">
                <a:latin typeface="隶书" pitchFamily="49" charset="-122"/>
                <a:ea typeface="隶书" pitchFamily="49" charset="-122"/>
              </a:rPr>
              <a:t>A</a:t>
            </a:r>
            <a:r>
              <a:rPr lang="zh-CN" altLang="en-US" sz="3200" dirty="0">
                <a:latin typeface="隶书" pitchFamily="49" charset="-122"/>
                <a:ea typeface="隶书" pitchFamily="49" charset="-122"/>
              </a:rPr>
              <a:t>的序列图示例</a:t>
            </a:r>
          </a:p>
        </p:txBody>
      </p:sp>
      <p:sp>
        <p:nvSpPr>
          <p:cNvPr id="7" name="文本框 6">
            <a:extLst>
              <a:ext uri="{FF2B5EF4-FFF2-40B4-BE49-F238E27FC236}">
                <a16:creationId xmlns:a16="http://schemas.microsoft.com/office/drawing/2014/main" id="{384F3D60-8A8A-4CD4-8F42-68ACBD6938E3}"/>
              </a:ext>
            </a:extLst>
          </p:cNvPr>
          <p:cNvSpPr txBox="1"/>
          <p:nvPr/>
        </p:nvSpPr>
        <p:spPr>
          <a:xfrm>
            <a:off x="3733800" y="5786735"/>
            <a:ext cx="4572000" cy="923330"/>
          </a:xfrm>
          <a:prstGeom prst="rect">
            <a:avLst/>
          </a:prstGeom>
          <a:noFill/>
        </p:spPr>
        <p:txBody>
          <a:bodyPr wrap="square">
            <a:spAutoFit/>
          </a:bodyPr>
          <a:lstStyle/>
          <a:p>
            <a:r>
              <a:rPr lang="zh-CN" altLang="en-US" sz="1800" dirty="0">
                <a:latin typeface="楷体_GB2312" pitchFamily="49" charset="-122"/>
                <a:ea typeface="楷体_GB2312" pitchFamily="49" charset="-122"/>
              </a:rPr>
              <a:t>备选过程</a:t>
            </a:r>
            <a:r>
              <a:rPr lang="en-US" altLang="zh-CN" sz="1800" dirty="0">
                <a:latin typeface="楷体_GB2312" pitchFamily="49" charset="-122"/>
                <a:ea typeface="楷体_GB2312" pitchFamily="49" charset="-122"/>
              </a:rPr>
              <a:t>A</a:t>
            </a:r>
            <a:r>
              <a:rPr lang="zh-CN" altLang="en-US" sz="1800" dirty="0">
                <a:latin typeface="楷体_GB2312" pitchFamily="49" charset="-122"/>
                <a:ea typeface="楷体_GB2312" pitchFamily="49" charset="-122"/>
              </a:rPr>
              <a:t>：该名学生没有学科成绩。</a:t>
            </a:r>
          </a:p>
          <a:p>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数据访问层返回学科成绩为空。</a:t>
            </a:r>
          </a:p>
          <a:p>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系统提示老师没有该学生的成绩。</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5C3C2B69-D46F-4F1D-954F-54A12FCD0ADA}" type="slidenum">
              <a:rPr lang="zh-CN" altLang="en-US" smtClean="0"/>
              <a:pPr/>
              <a:t>32</a:t>
            </a:fld>
            <a:r>
              <a:rPr lang="zh-CN" altLang="en-US" dirty="0"/>
              <a:t>  第</a:t>
            </a:r>
            <a:r>
              <a:rPr lang="en-US" altLang="zh-CN" dirty="0"/>
              <a:t>6</a:t>
            </a:r>
            <a:r>
              <a:rPr lang="zh-CN" altLang="en-US" dirty="0"/>
              <a:t>章</a:t>
            </a:r>
            <a:endParaRPr lang="en-US" altLang="zh-CN" dirty="0"/>
          </a:p>
        </p:txBody>
      </p:sp>
      <p:sp>
        <p:nvSpPr>
          <p:cNvPr id="1422338" name="Text Box 2"/>
          <p:cNvSpPr txBox="1">
            <a:spLocks noChangeArrowheads="1"/>
          </p:cNvSpPr>
          <p:nvPr/>
        </p:nvSpPr>
        <p:spPr bwMode="auto">
          <a:xfrm>
            <a:off x="539750" y="1125538"/>
            <a:ext cx="7956550" cy="579437"/>
          </a:xfrm>
          <a:prstGeom prst="rect">
            <a:avLst/>
          </a:prstGeom>
          <a:noFill/>
          <a:ln w="9525" algn="ctr">
            <a:noFill/>
            <a:miter lim="800000"/>
            <a:headEnd/>
            <a:tailEnd/>
          </a:ln>
          <a:effectLst/>
        </p:spPr>
        <p:txBody>
          <a:bodyPr>
            <a:spAutoFit/>
          </a:bodyPr>
          <a:lstStyle/>
          <a:p>
            <a:pPr algn="ctr"/>
            <a:endParaRPr lang="zh-CN" altLang="en-US" sz="3200">
              <a:latin typeface="隶书" pitchFamily="49" charset="-122"/>
              <a:ea typeface="隶书" pitchFamily="49" charset="-122"/>
            </a:endParaRPr>
          </a:p>
        </p:txBody>
      </p:sp>
      <p:pic>
        <p:nvPicPr>
          <p:cNvPr id="1422339" name="图片 38" descr="185.png"/>
          <p:cNvPicPr>
            <a:picLocks noChangeAspect="1" noChangeArrowheads="1"/>
          </p:cNvPicPr>
          <p:nvPr/>
        </p:nvPicPr>
        <p:blipFill>
          <a:blip r:embed="rId2"/>
          <a:srcRect/>
          <a:stretch>
            <a:fillRect/>
          </a:stretch>
        </p:blipFill>
        <p:spPr bwMode="auto">
          <a:xfrm>
            <a:off x="107950" y="620713"/>
            <a:ext cx="9036050" cy="4537075"/>
          </a:xfrm>
          <a:prstGeom prst="rect">
            <a:avLst/>
          </a:prstGeom>
          <a:noFill/>
          <a:ln w="9525">
            <a:noFill/>
            <a:miter lim="800000"/>
            <a:headEnd/>
            <a:tailEnd/>
          </a:ln>
        </p:spPr>
      </p:pic>
      <p:sp>
        <p:nvSpPr>
          <p:cNvPr id="1422340" name="Rectangle 4"/>
          <p:cNvSpPr>
            <a:spLocks noChangeArrowheads="1"/>
          </p:cNvSpPr>
          <p:nvPr/>
        </p:nvSpPr>
        <p:spPr bwMode="auto">
          <a:xfrm>
            <a:off x="0" y="4724400"/>
            <a:ext cx="4679950" cy="579437"/>
          </a:xfrm>
          <a:prstGeom prst="rect">
            <a:avLst/>
          </a:prstGeom>
          <a:noFill/>
          <a:ln w="9525" algn="ctr">
            <a:noFill/>
            <a:miter lim="800000"/>
            <a:headEnd/>
            <a:tailEnd/>
          </a:ln>
          <a:effectLst/>
        </p:spPr>
        <p:txBody>
          <a:bodyPr anchor="ctr">
            <a:spAutoFit/>
          </a:bodyPr>
          <a:lstStyle/>
          <a:p>
            <a:pPr algn="ctr"/>
            <a:r>
              <a:rPr lang="zh-CN" altLang="en-US" sz="3200" dirty="0">
                <a:latin typeface="隶书" pitchFamily="49" charset="-122"/>
                <a:ea typeface="隶书" pitchFamily="49" charset="-122"/>
              </a:rPr>
              <a:t>备选过程</a:t>
            </a:r>
            <a:r>
              <a:rPr lang="en-US" altLang="zh-CN" sz="3200" dirty="0">
                <a:latin typeface="隶书" pitchFamily="49" charset="-122"/>
                <a:ea typeface="隶书" pitchFamily="49" charset="-122"/>
              </a:rPr>
              <a:t>B</a:t>
            </a:r>
            <a:r>
              <a:rPr lang="zh-CN" altLang="en-US" sz="3200" dirty="0">
                <a:latin typeface="隶书" pitchFamily="49" charset="-122"/>
                <a:ea typeface="隶书" pitchFamily="49" charset="-122"/>
              </a:rPr>
              <a:t>的序列图示例</a:t>
            </a:r>
          </a:p>
        </p:txBody>
      </p:sp>
      <p:sp>
        <p:nvSpPr>
          <p:cNvPr id="7" name="文本框 6">
            <a:extLst>
              <a:ext uri="{FF2B5EF4-FFF2-40B4-BE49-F238E27FC236}">
                <a16:creationId xmlns:a16="http://schemas.microsoft.com/office/drawing/2014/main" id="{142FE247-B00D-4109-BFAB-5DAD5782170A}"/>
              </a:ext>
            </a:extLst>
          </p:cNvPr>
          <p:cNvSpPr txBox="1"/>
          <p:nvPr/>
        </p:nvSpPr>
        <p:spPr>
          <a:xfrm>
            <a:off x="3124200" y="5638800"/>
            <a:ext cx="4591228" cy="923330"/>
          </a:xfrm>
          <a:prstGeom prst="rect">
            <a:avLst/>
          </a:prstGeom>
          <a:noFill/>
        </p:spPr>
        <p:txBody>
          <a:bodyPr wrap="square">
            <a:spAutoFit/>
          </a:bodyPr>
          <a:lstStyle/>
          <a:p>
            <a:r>
              <a:rPr lang="zh-CN" altLang="en-US" sz="1800" dirty="0">
                <a:latin typeface="楷体_GB2312" pitchFamily="49" charset="-122"/>
                <a:ea typeface="楷体_GB2312" pitchFamily="49" charset="-122"/>
              </a:rPr>
              <a:t>备选过程</a:t>
            </a:r>
            <a:r>
              <a:rPr lang="en-US" altLang="zh-CN" sz="1800" dirty="0">
                <a:latin typeface="楷体_GB2312" pitchFamily="49" charset="-122"/>
                <a:ea typeface="楷体_GB2312" pitchFamily="49" charset="-122"/>
              </a:rPr>
              <a:t>B</a:t>
            </a:r>
            <a:r>
              <a:rPr lang="zh-CN" altLang="en-US" sz="1800" dirty="0">
                <a:latin typeface="楷体_GB2312" pitchFamily="49" charset="-122"/>
                <a:ea typeface="楷体_GB2312" pitchFamily="49" charset="-122"/>
              </a:rPr>
              <a:t>：系统没有该学生的信息。</a:t>
            </a:r>
          </a:p>
          <a:p>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数据访问层返回学生信息为空。</a:t>
            </a:r>
          </a:p>
          <a:p>
            <a:r>
              <a:rPr lang="en-US" altLang="zh-CN" sz="1800" dirty="0">
                <a:latin typeface="楷体_GB2312" pitchFamily="49" charset="-122"/>
                <a:ea typeface="楷体_GB2312" pitchFamily="49" charset="-122"/>
              </a:rPr>
              <a:t>2)</a:t>
            </a:r>
            <a:r>
              <a:rPr lang="zh-CN" altLang="en-US" sz="1800" dirty="0">
                <a:latin typeface="楷体_GB2312" pitchFamily="49" charset="-122"/>
                <a:ea typeface="楷体_GB2312" pitchFamily="49" charset="-122"/>
              </a:rPr>
              <a:t>系统提示老师该学生不存在。</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E3A2D94-D7FA-4CE1-9D56-638B6B21246C}"/>
              </a:ext>
            </a:extLst>
          </p:cNvPr>
          <p:cNvSpPr>
            <a:spLocks noGrp="1"/>
          </p:cNvSpPr>
          <p:nvPr>
            <p:ph type="title"/>
          </p:nvPr>
        </p:nvSpPr>
        <p:spPr/>
        <p:txBody>
          <a:bodyPr/>
          <a:lstStyle/>
          <a:p>
            <a:r>
              <a:rPr lang="zh-CN" altLang="en-US" dirty="0"/>
              <a:t>作业</a:t>
            </a:r>
            <a:endParaRPr lang="en-US" dirty="0"/>
          </a:p>
        </p:txBody>
      </p:sp>
      <p:sp>
        <p:nvSpPr>
          <p:cNvPr id="4" name="内容占位符 3">
            <a:extLst>
              <a:ext uri="{FF2B5EF4-FFF2-40B4-BE49-F238E27FC236}">
                <a16:creationId xmlns:a16="http://schemas.microsoft.com/office/drawing/2014/main" id="{9204B939-8047-444F-BCAF-BCAF38E24F83}"/>
              </a:ext>
            </a:extLst>
          </p:cNvPr>
          <p:cNvSpPr>
            <a:spLocks noGrp="1"/>
          </p:cNvSpPr>
          <p:nvPr>
            <p:ph sz="half" idx="1"/>
          </p:nvPr>
        </p:nvSpPr>
        <p:spPr>
          <a:xfrm>
            <a:off x="457200" y="1844675"/>
            <a:ext cx="8578850" cy="4281488"/>
          </a:xfrm>
        </p:spPr>
        <p:txBody>
          <a:bodyPr/>
          <a:lstStyle/>
          <a:p>
            <a:r>
              <a:rPr lang="zh-CN" altLang="en-US" dirty="0"/>
              <a:t>作业</a:t>
            </a:r>
            <a:r>
              <a:rPr lang="en-US" altLang="zh-CN" dirty="0"/>
              <a:t>1</a:t>
            </a:r>
            <a:r>
              <a:rPr lang="zh-CN" altLang="en-US" dirty="0"/>
              <a:t>（必做）：完成教师查看学生成绩序列图</a:t>
            </a:r>
            <a:r>
              <a:rPr lang="en-US" altLang="zh-CN" dirty="0"/>
              <a:t>, </a:t>
            </a:r>
            <a:r>
              <a:rPr lang="zh-CN" altLang="en-US" dirty="0"/>
              <a:t>另存为</a:t>
            </a:r>
            <a:r>
              <a:rPr lang="en-US" altLang="zh-CN" dirty="0"/>
              <a:t>:</a:t>
            </a:r>
          </a:p>
          <a:p>
            <a:pPr lvl="1"/>
            <a:r>
              <a:rPr lang="en-US" altLang="zh-CN" dirty="0"/>
              <a:t>Ch06_</a:t>
            </a:r>
            <a:r>
              <a:rPr lang="zh-CN" altLang="en-US" dirty="0"/>
              <a:t> 查看成绩序列图 </a:t>
            </a:r>
            <a:r>
              <a:rPr lang="en-US" altLang="zh-CN" dirty="0"/>
              <a:t>_</a:t>
            </a:r>
            <a:r>
              <a:rPr lang="zh-CN" altLang="en-US" dirty="0"/>
              <a:t>学号</a:t>
            </a:r>
            <a:r>
              <a:rPr lang="en-US" altLang="zh-CN" dirty="0"/>
              <a:t>_</a:t>
            </a:r>
            <a:r>
              <a:rPr lang="zh-CN" altLang="en-US" dirty="0"/>
              <a:t>姓名</a:t>
            </a:r>
            <a:r>
              <a:rPr lang="en-US" altLang="zh-CN" dirty="0"/>
              <a:t>.mdl</a:t>
            </a:r>
          </a:p>
          <a:p>
            <a:pPr lvl="1"/>
            <a:r>
              <a:rPr lang="zh-CN" altLang="en-US" dirty="0"/>
              <a:t>上课时间完成作业交提交钉钉</a:t>
            </a:r>
            <a:endParaRPr lang="en-US" altLang="zh-CN" dirty="0"/>
          </a:p>
          <a:p>
            <a:r>
              <a:rPr lang="zh-CN" altLang="en-US" dirty="0"/>
              <a:t>作业</a:t>
            </a:r>
            <a:r>
              <a:rPr lang="en-US" altLang="zh-CN" dirty="0"/>
              <a:t>2</a:t>
            </a:r>
            <a:r>
              <a:rPr lang="zh-CN" altLang="en-US" dirty="0"/>
              <a:t> （选做） ：完成书本</a:t>
            </a:r>
            <a:r>
              <a:rPr lang="en-US" altLang="zh-CN" dirty="0"/>
              <a:t>P157</a:t>
            </a:r>
            <a:r>
              <a:rPr lang="zh-CN" altLang="en-US" dirty="0"/>
              <a:t>“借阅图书”序列图，另存为：</a:t>
            </a:r>
            <a:endParaRPr lang="en-US" altLang="zh-CN" dirty="0"/>
          </a:p>
          <a:p>
            <a:pPr lvl="1"/>
            <a:r>
              <a:rPr lang="en-US" altLang="zh-CN" dirty="0"/>
              <a:t>Ch06_</a:t>
            </a:r>
            <a:r>
              <a:rPr lang="zh-CN" altLang="en-US" dirty="0"/>
              <a:t>借阅图书序列图 </a:t>
            </a:r>
            <a:r>
              <a:rPr lang="en-US" altLang="zh-CN" dirty="0"/>
              <a:t>_</a:t>
            </a:r>
            <a:r>
              <a:rPr lang="zh-CN" altLang="en-US" dirty="0"/>
              <a:t>学号</a:t>
            </a:r>
            <a:r>
              <a:rPr lang="en-US" altLang="zh-CN" dirty="0"/>
              <a:t>_</a:t>
            </a:r>
            <a:r>
              <a:rPr lang="zh-CN" altLang="en-US" dirty="0"/>
              <a:t>姓名</a:t>
            </a:r>
            <a:r>
              <a:rPr lang="en-US" altLang="zh-CN" dirty="0"/>
              <a:t>.mdl</a:t>
            </a:r>
          </a:p>
          <a:p>
            <a:pPr lvl="1"/>
            <a:r>
              <a:rPr lang="zh-CN" altLang="en-US" dirty="0"/>
              <a:t>上课时间完成作业交提交钉钉</a:t>
            </a:r>
            <a:endParaRPr lang="en-US" altLang="zh-CN" dirty="0"/>
          </a:p>
        </p:txBody>
      </p:sp>
      <p:sp>
        <p:nvSpPr>
          <p:cNvPr id="2" name="灯片编号占位符 1">
            <a:extLst>
              <a:ext uri="{FF2B5EF4-FFF2-40B4-BE49-F238E27FC236}">
                <a16:creationId xmlns:a16="http://schemas.microsoft.com/office/drawing/2014/main" id="{8C588FFB-AA34-447D-9A2B-A140BC0FAD15}"/>
              </a:ext>
            </a:extLst>
          </p:cNvPr>
          <p:cNvSpPr>
            <a:spLocks noGrp="1"/>
          </p:cNvSpPr>
          <p:nvPr>
            <p:ph type="sldNum" sz="quarter" idx="10"/>
          </p:nvPr>
        </p:nvSpPr>
        <p:spPr/>
        <p:txBody>
          <a:bodyPr/>
          <a:lstStyle/>
          <a:p>
            <a:pPr>
              <a:defRPr/>
            </a:pPr>
            <a:r>
              <a:rPr lang="en-US" altLang="zh-CN"/>
              <a:t>6.</a:t>
            </a:r>
            <a:fld id="{47350572-267D-49E1-A88A-6CC5C05E1D1E}" type="slidenum">
              <a:rPr lang="zh-CN" altLang="en-US" smtClean="0"/>
              <a:pPr>
                <a:defRPr/>
              </a:pPr>
              <a:t>33</a:t>
            </a:fld>
            <a:r>
              <a:rPr lang="zh-CN" altLang="en-US"/>
              <a:t>页</a:t>
            </a:r>
            <a:endParaRPr lang="zh-CN" altLang="en-US" dirty="0"/>
          </a:p>
        </p:txBody>
      </p:sp>
    </p:spTree>
    <p:extLst>
      <p:ext uri="{BB962C8B-B14F-4D97-AF65-F5344CB8AC3E}">
        <p14:creationId xmlns:p14="http://schemas.microsoft.com/office/powerpoint/2010/main" val="1075595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B0B6A-0484-4EBB-9274-28D263BEF8FA}"/>
              </a:ext>
            </a:extLst>
          </p:cNvPr>
          <p:cNvSpPr>
            <a:spLocks noGrp="1"/>
          </p:cNvSpPr>
          <p:nvPr>
            <p:ph type="title"/>
          </p:nvPr>
        </p:nvSpPr>
        <p:spPr/>
        <p:txBody>
          <a:bodyPr/>
          <a:lstStyle/>
          <a:p>
            <a:r>
              <a:rPr lang="zh-CN" altLang="en-US" dirty="0"/>
              <a:t>作业</a:t>
            </a:r>
            <a:r>
              <a:rPr lang="en-US" altLang="zh-CN" dirty="0"/>
              <a:t>2</a:t>
            </a:r>
            <a:endParaRPr lang="en-US" dirty="0"/>
          </a:p>
        </p:txBody>
      </p:sp>
      <p:sp>
        <p:nvSpPr>
          <p:cNvPr id="5" name="灯片编号占位符 4">
            <a:extLst>
              <a:ext uri="{FF2B5EF4-FFF2-40B4-BE49-F238E27FC236}">
                <a16:creationId xmlns:a16="http://schemas.microsoft.com/office/drawing/2014/main" id="{2D96D134-65E4-4DD2-86CA-33BB2A2838BA}"/>
              </a:ext>
            </a:extLst>
          </p:cNvPr>
          <p:cNvSpPr>
            <a:spLocks noGrp="1"/>
          </p:cNvSpPr>
          <p:nvPr>
            <p:ph type="sldNum" sz="quarter" idx="10"/>
          </p:nvPr>
        </p:nvSpPr>
        <p:spPr/>
        <p:txBody>
          <a:bodyPr/>
          <a:lstStyle/>
          <a:p>
            <a:pPr>
              <a:defRPr/>
            </a:pPr>
            <a:r>
              <a:rPr lang="en-US" altLang="zh-CN"/>
              <a:t>6.</a:t>
            </a:r>
            <a:fld id="{85DD4AE0-27C6-4C1A-8779-F84172F798AD}" type="slidenum">
              <a:rPr lang="zh-CN" altLang="en-US" smtClean="0"/>
              <a:pPr>
                <a:defRPr/>
              </a:pPr>
              <a:t>34</a:t>
            </a:fld>
            <a:r>
              <a:rPr lang="zh-CN" altLang="en-US"/>
              <a:t>页</a:t>
            </a:r>
            <a:endParaRPr lang="zh-CN" altLang="en-US" dirty="0"/>
          </a:p>
        </p:txBody>
      </p:sp>
      <p:sp>
        <p:nvSpPr>
          <p:cNvPr id="17" name="内容占位符 16">
            <a:extLst>
              <a:ext uri="{FF2B5EF4-FFF2-40B4-BE49-F238E27FC236}">
                <a16:creationId xmlns:a16="http://schemas.microsoft.com/office/drawing/2014/main" id="{A4A4E7E7-C639-484B-B314-EB5A2295AAAE}"/>
              </a:ext>
            </a:extLst>
          </p:cNvPr>
          <p:cNvSpPr>
            <a:spLocks noGrp="1"/>
          </p:cNvSpPr>
          <p:nvPr>
            <p:ph sz="half" idx="2"/>
          </p:nvPr>
        </p:nvSpPr>
        <p:spPr/>
        <p:txBody>
          <a:bodyPr/>
          <a:lstStyle/>
          <a:p>
            <a:endParaRPr lang="en-US"/>
          </a:p>
        </p:txBody>
      </p:sp>
      <p:pic>
        <p:nvPicPr>
          <p:cNvPr id="21" name="内容占位符 20">
            <a:extLst>
              <a:ext uri="{FF2B5EF4-FFF2-40B4-BE49-F238E27FC236}">
                <a16:creationId xmlns:a16="http://schemas.microsoft.com/office/drawing/2014/main" id="{B598E11D-1FF9-4046-9EF1-B08C40D9EAE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057400" y="0"/>
            <a:ext cx="6477000" cy="6872526"/>
          </a:xfrm>
        </p:spPr>
      </p:pic>
    </p:spTree>
    <p:extLst>
      <p:ext uri="{BB962C8B-B14F-4D97-AF65-F5344CB8AC3E}">
        <p14:creationId xmlns:p14="http://schemas.microsoft.com/office/powerpoint/2010/main" val="2459686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1CCD9-7655-414C-99B3-170B62A9CCB2}"/>
              </a:ext>
            </a:extLst>
          </p:cNvPr>
          <p:cNvSpPr>
            <a:spLocks noGrp="1"/>
          </p:cNvSpPr>
          <p:nvPr>
            <p:ph type="title"/>
          </p:nvPr>
        </p:nvSpPr>
        <p:spPr/>
        <p:txBody>
          <a:bodyPr/>
          <a:lstStyle/>
          <a:p>
            <a:r>
              <a:rPr lang="zh-CN" altLang="en-US" dirty="0"/>
              <a:t>基本流程 </a:t>
            </a:r>
            <a:r>
              <a:rPr lang="en-US" altLang="zh-CN" dirty="0"/>
              <a:t>6-17</a:t>
            </a:r>
            <a:endParaRPr lang="en-US" dirty="0"/>
          </a:p>
        </p:txBody>
      </p:sp>
      <p:pic>
        <p:nvPicPr>
          <p:cNvPr id="7" name="内容占位符 6">
            <a:extLst>
              <a:ext uri="{FF2B5EF4-FFF2-40B4-BE49-F238E27FC236}">
                <a16:creationId xmlns:a16="http://schemas.microsoft.com/office/drawing/2014/main" id="{0C5A55F8-62B8-4084-B00D-B9BE6030A74D}"/>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6200" y="1376209"/>
            <a:ext cx="7505565" cy="5460353"/>
          </a:xfrm>
        </p:spPr>
      </p:pic>
      <p:sp>
        <p:nvSpPr>
          <p:cNvPr id="5" name="灯片编号占位符 4">
            <a:extLst>
              <a:ext uri="{FF2B5EF4-FFF2-40B4-BE49-F238E27FC236}">
                <a16:creationId xmlns:a16="http://schemas.microsoft.com/office/drawing/2014/main" id="{AF854402-1B64-4466-9DC1-C1AF7185FABE}"/>
              </a:ext>
            </a:extLst>
          </p:cNvPr>
          <p:cNvSpPr>
            <a:spLocks noGrp="1"/>
          </p:cNvSpPr>
          <p:nvPr>
            <p:ph type="sldNum" sz="quarter" idx="10"/>
          </p:nvPr>
        </p:nvSpPr>
        <p:spPr/>
        <p:txBody>
          <a:bodyPr/>
          <a:lstStyle/>
          <a:p>
            <a:pPr>
              <a:defRPr/>
            </a:pPr>
            <a:r>
              <a:rPr lang="en-US" altLang="zh-CN"/>
              <a:t>6.</a:t>
            </a:r>
            <a:fld id="{85DD4AE0-27C6-4C1A-8779-F84172F798AD}" type="slidenum">
              <a:rPr lang="zh-CN" altLang="en-US" smtClean="0"/>
              <a:pPr>
                <a:defRPr/>
              </a:pPr>
              <a:t>35</a:t>
            </a:fld>
            <a:r>
              <a:rPr lang="zh-CN" altLang="en-US"/>
              <a:t>页</a:t>
            </a:r>
            <a:endParaRPr lang="zh-CN" altLang="en-US" dirty="0"/>
          </a:p>
        </p:txBody>
      </p:sp>
      <p:pic>
        <p:nvPicPr>
          <p:cNvPr id="9" name="图片 8">
            <a:extLst>
              <a:ext uri="{FF2B5EF4-FFF2-40B4-BE49-F238E27FC236}">
                <a16:creationId xmlns:a16="http://schemas.microsoft.com/office/drawing/2014/main" id="{8E57DC84-C12A-4FC5-9D53-5E090EA21BFF}"/>
              </a:ext>
            </a:extLst>
          </p:cNvPr>
          <p:cNvPicPr>
            <a:picLocks noChangeAspect="1"/>
          </p:cNvPicPr>
          <p:nvPr/>
        </p:nvPicPr>
        <p:blipFill>
          <a:blip r:embed="rId3"/>
          <a:stretch>
            <a:fillRect/>
          </a:stretch>
        </p:blipFill>
        <p:spPr>
          <a:xfrm>
            <a:off x="5759451" y="11524"/>
            <a:ext cx="3276599" cy="1679164"/>
          </a:xfrm>
          <a:prstGeom prst="rect">
            <a:avLst/>
          </a:prstGeom>
        </p:spPr>
      </p:pic>
    </p:spTree>
    <p:extLst>
      <p:ext uri="{BB962C8B-B14F-4D97-AF65-F5344CB8AC3E}">
        <p14:creationId xmlns:p14="http://schemas.microsoft.com/office/powerpoint/2010/main" val="3669249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23B297F-AD28-4EA2-872E-6ECEFE49A3F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2342" y="657416"/>
            <a:ext cx="8963707" cy="6128410"/>
          </a:xfrm>
        </p:spPr>
      </p:pic>
      <p:sp>
        <p:nvSpPr>
          <p:cNvPr id="2" name="标题 1">
            <a:extLst>
              <a:ext uri="{FF2B5EF4-FFF2-40B4-BE49-F238E27FC236}">
                <a16:creationId xmlns:a16="http://schemas.microsoft.com/office/drawing/2014/main" id="{A37883A3-F04B-40CE-8C1A-35535E82E026}"/>
              </a:ext>
            </a:extLst>
          </p:cNvPr>
          <p:cNvSpPr>
            <a:spLocks noGrp="1"/>
          </p:cNvSpPr>
          <p:nvPr>
            <p:ph type="title"/>
          </p:nvPr>
        </p:nvSpPr>
        <p:spPr>
          <a:xfrm>
            <a:off x="152400" y="1424"/>
            <a:ext cx="8229600" cy="868362"/>
          </a:xfrm>
        </p:spPr>
        <p:txBody>
          <a:bodyPr/>
          <a:lstStyle/>
          <a:p>
            <a:r>
              <a:rPr lang="zh-CN" altLang="en-US" dirty="0"/>
              <a:t>备选</a:t>
            </a:r>
            <a:r>
              <a:rPr lang="en-US" altLang="zh-CN" dirty="0"/>
              <a:t>A</a:t>
            </a:r>
            <a:r>
              <a:rPr lang="zh-CN" altLang="en-US" dirty="0"/>
              <a:t> </a:t>
            </a:r>
            <a:r>
              <a:rPr lang="en-US" altLang="zh-CN" dirty="0"/>
              <a:t>6-18</a:t>
            </a:r>
            <a:endParaRPr lang="en-US" dirty="0"/>
          </a:p>
        </p:txBody>
      </p:sp>
      <p:sp>
        <p:nvSpPr>
          <p:cNvPr id="5" name="灯片编号占位符 4">
            <a:extLst>
              <a:ext uri="{FF2B5EF4-FFF2-40B4-BE49-F238E27FC236}">
                <a16:creationId xmlns:a16="http://schemas.microsoft.com/office/drawing/2014/main" id="{E01E5DE3-5F60-47CE-A28A-BEEF077759D3}"/>
              </a:ext>
            </a:extLst>
          </p:cNvPr>
          <p:cNvSpPr>
            <a:spLocks noGrp="1"/>
          </p:cNvSpPr>
          <p:nvPr>
            <p:ph type="sldNum" sz="quarter" idx="10"/>
          </p:nvPr>
        </p:nvSpPr>
        <p:spPr/>
        <p:txBody>
          <a:bodyPr/>
          <a:lstStyle/>
          <a:p>
            <a:pPr>
              <a:defRPr/>
            </a:pPr>
            <a:r>
              <a:rPr lang="en-US" altLang="zh-CN"/>
              <a:t>6.</a:t>
            </a:r>
            <a:fld id="{85DD4AE0-27C6-4C1A-8779-F84172F798AD}" type="slidenum">
              <a:rPr lang="zh-CN" altLang="en-US" smtClean="0"/>
              <a:pPr>
                <a:defRPr/>
              </a:pPr>
              <a:t>36</a:t>
            </a:fld>
            <a:r>
              <a:rPr lang="zh-CN" altLang="en-US"/>
              <a:t>页</a:t>
            </a:r>
            <a:endParaRPr lang="zh-CN" altLang="en-US" dirty="0"/>
          </a:p>
        </p:txBody>
      </p:sp>
      <p:pic>
        <p:nvPicPr>
          <p:cNvPr id="9" name="图片 8">
            <a:extLst>
              <a:ext uri="{FF2B5EF4-FFF2-40B4-BE49-F238E27FC236}">
                <a16:creationId xmlns:a16="http://schemas.microsoft.com/office/drawing/2014/main" id="{1C6B50C9-3D36-4FC1-BD5B-98CF5834C4D4}"/>
              </a:ext>
            </a:extLst>
          </p:cNvPr>
          <p:cNvPicPr>
            <a:picLocks noChangeAspect="1"/>
          </p:cNvPicPr>
          <p:nvPr/>
        </p:nvPicPr>
        <p:blipFill>
          <a:blip r:embed="rId3"/>
          <a:stretch>
            <a:fillRect/>
          </a:stretch>
        </p:blipFill>
        <p:spPr>
          <a:xfrm>
            <a:off x="4686537" y="30696"/>
            <a:ext cx="4419600" cy="1196812"/>
          </a:xfrm>
          <a:prstGeom prst="rect">
            <a:avLst/>
          </a:prstGeom>
        </p:spPr>
      </p:pic>
    </p:spTree>
    <p:extLst>
      <p:ext uri="{BB962C8B-B14F-4D97-AF65-F5344CB8AC3E}">
        <p14:creationId xmlns:p14="http://schemas.microsoft.com/office/powerpoint/2010/main" val="2936034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E54DBBD7-597F-4EDD-A272-B5B9E3863E71}"/>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90600" y="1086800"/>
            <a:ext cx="7969250" cy="5759732"/>
          </a:xfrm>
        </p:spPr>
      </p:pic>
      <p:sp>
        <p:nvSpPr>
          <p:cNvPr id="2" name="标题 1">
            <a:extLst>
              <a:ext uri="{FF2B5EF4-FFF2-40B4-BE49-F238E27FC236}">
                <a16:creationId xmlns:a16="http://schemas.microsoft.com/office/drawing/2014/main" id="{2FF64916-77F7-4706-BECD-703F117C0CD7}"/>
              </a:ext>
            </a:extLst>
          </p:cNvPr>
          <p:cNvSpPr>
            <a:spLocks noGrp="1"/>
          </p:cNvSpPr>
          <p:nvPr>
            <p:ph type="title"/>
          </p:nvPr>
        </p:nvSpPr>
        <p:spPr>
          <a:xfrm>
            <a:off x="76200" y="49212"/>
            <a:ext cx="8229600" cy="868362"/>
          </a:xfrm>
        </p:spPr>
        <p:txBody>
          <a:bodyPr/>
          <a:lstStyle/>
          <a:p>
            <a:r>
              <a:rPr lang="zh-CN" altLang="en-US" dirty="0"/>
              <a:t>备选</a:t>
            </a:r>
            <a:r>
              <a:rPr lang="en-US" altLang="zh-CN" dirty="0"/>
              <a:t>B</a:t>
            </a:r>
            <a:r>
              <a:rPr lang="zh-CN" altLang="en-US" dirty="0"/>
              <a:t> </a:t>
            </a:r>
            <a:r>
              <a:rPr lang="en-US" altLang="zh-CN" dirty="0"/>
              <a:t>6-19</a:t>
            </a:r>
            <a:endParaRPr lang="en-US" dirty="0"/>
          </a:p>
        </p:txBody>
      </p:sp>
      <p:sp>
        <p:nvSpPr>
          <p:cNvPr id="5" name="灯片编号占位符 4">
            <a:extLst>
              <a:ext uri="{FF2B5EF4-FFF2-40B4-BE49-F238E27FC236}">
                <a16:creationId xmlns:a16="http://schemas.microsoft.com/office/drawing/2014/main" id="{9A386214-BAD1-4B11-A675-24E860AE4C77}"/>
              </a:ext>
            </a:extLst>
          </p:cNvPr>
          <p:cNvSpPr>
            <a:spLocks noGrp="1"/>
          </p:cNvSpPr>
          <p:nvPr>
            <p:ph type="sldNum" sz="quarter" idx="10"/>
          </p:nvPr>
        </p:nvSpPr>
        <p:spPr/>
        <p:txBody>
          <a:bodyPr/>
          <a:lstStyle/>
          <a:p>
            <a:pPr>
              <a:defRPr/>
            </a:pPr>
            <a:r>
              <a:rPr lang="en-US" altLang="zh-CN"/>
              <a:t>6.</a:t>
            </a:r>
            <a:fld id="{85DD4AE0-27C6-4C1A-8779-F84172F798AD}" type="slidenum">
              <a:rPr lang="zh-CN" altLang="en-US" smtClean="0"/>
              <a:pPr>
                <a:defRPr/>
              </a:pPr>
              <a:t>37</a:t>
            </a:fld>
            <a:r>
              <a:rPr lang="zh-CN" altLang="en-US"/>
              <a:t>页</a:t>
            </a:r>
            <a:endParaRPr lang="zh-CN" altLang="en-US" dirty="0"/>
          </a:p>
        </p:txBody>
      </p:sp>
      <p:pic>
        <p:nvPicPr>
          <p:cNvPr id="9" name="图片 8">
            <a:extLst>
              <a:ext uri="{FF2B5EF4-FFF2-40B4-BE49-F238E27FC236}">
                <a16:creationId xmlns:a16="http://schemas.microsoft.com/office/drawing/2014/main" id="{D4D877E5-3E39-42CA-9535-FC8B3F32F3B2}"/>
              </a:ext>
            </a:extLst>
          </p:cNvPr>
          <p:cNvPicPr>
            <a:picLocks noChangeAspect="1"/>
          </p:cNvPicPr>
          <p:nvPr/>
        </p:nvPicPr>
        <p:blipFill>
          <a:blip r:embed="rId3"/>
          <a:stretch>
            <a:fillRect/>
          </a:stretch>
        </p:blipFill>
        <p:spPr>
          <a:xfrm>
            <a:off x="4800600" y="11468"/>
            <a:ext cx="4343400" cy="1046915"/>
          </a:xfrm>
          <a:prstGeom prst="rect">
            <a:avLst/>
          </a:prstGeom>
        </p:spPr>
      </p:pic>
    </p:spTree>
    <p:extLst>
      <p:ext uri="{BB962C8B-B14F-4D97-AF65-F5344CB8AC3E}">
        <p14:creationId xmlns:p14="http://schemas.microsoft.com/office/powerpoint/2010/main" val="998298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8D28B38-BF8A-48A1-A4FE-54AE1B04CD97}"/>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43000" y="2147747"/>
            <a:ext cx="6781800" cy="4656055"/>
          </a:xfrm>
        </p:spPr>
      </p:pic>
      <p:sp>
        <p:nvSpPr>
          <p:cNvPr id="2" name="标题 1">
            <a:extLst>
              <a:ext uri="{FF2B5EF4-FFF2-40B4-BE49-F238E27FC236}">
                <a16:creationId xmlns:a16="http://schemas.microsoft.com/office/drawing/2014/main" id="{2FF64916-77F7-4706-BECD-703F117C0CD7}"/>
              </a:ext>
            </a:extLst>
          </p:cNvPr>
          <p:cNvSpPr>
            <a:spLocks noGrp="1"/>
          </p:cNvSpPr>
          <p:nvPr>
            <p:ph type="title"/>
          </p:nvPr>
        </p:nvSpPr>
        <p:spPr>
          <a:xfrm>
            <a:off x="152400" y="49212"/>
            <a:ext cx="8229600" cy="868362"/>
          </a:xfrm>
        </p:spPr>
        <p:txBody>
          <a:bodyPr/>
          <a:lstStyle/>
          <a:p>
            <a:r>
              <a:rPr lang="zh-CN" altLang="en-US" dirty="0"/>
              <a:t>备选</a:t>
            </a:r>
            <a:r>
              <a:rPr lang="en-US" altLang="zh-CN" dirty="0"/>
              <a:t>C</a:t>
            </a:r>
            <a:r>
              <a:rPr lang="zh-CN" altLang="en-US" dirty="0"/>
              <a:t> </a:t>
            </a:r>
            <a:r>
              <a:rPr lang="en-US" altLang="zh-CN" dirty="0"/>
              <a:t>6-20</a:t>
            </a:r>
            <a:endParaRPr lang="en-US" dirty="0"/>
          </a:p>
        </p:txBody>
      </p:sp>
      <p:pic>
        <p:nvPicPr>
          <p:cNvPr id="9" name="图片 8">
            <a:extLst>
              <a:ext uri="{FF2B5EF4-FFF2-40B4-BE49-F238E27FC236}">
                <a16:creationId xmlns:a16="http://schemas.microsoft.com/office/drawing/2014/main" id="{35D94555-15E1-4078-A704-76563D9F801F}"/>
              </a:ext>
            </a:extLst>
          </p:cNvPr>
          <p:cNvPicPr>
            <a:picLocks noChangeAspect="1"/>
          </p:cNvPicPr>
          <p:nvPr/>
        </p:nvPicPr>
        <p:blipFill>
          <a:blip r:embed="rId3"/>
          <a:stretch>
            <a:fillRect/>
          </a:stretch>
        </p:blipFill>
        <p:spPr>
          <a:xfrm>
            <a:off x="3124199" y="49212"/>
            <a:ext cx="5994519" cy="1983951"/>
          </a:xfrm>
          <a:prstGeom prst="rect">
            <a:avLst/>
          </a:prstGeom>
        </p:spPr>
      </p:pic>
    </p:spTree>
    <p:extLst>
      <p:ext uri="{BB962C8B-B14F-4D97-AF65-F5344CB8AC3E}">
        <p14:creationId xmlns:p14="http://schemas.microsoft.com/office/powerpoint/2010/main" val="24171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4294967295"/>
          </p:nvPr>
        </p:nvSpPr>
        <p:spPr>
          <a:xfrm>
            <a:off x="6553200" y="6248400"/>
            <a:ext cx="2133600" cy="457200"/>
          </a:xfrm>
          <a:prstGeom prst="rect">
            <a:avLst/>
          </a:prstGeom>
        </p:spPr>
        <p:txBody>
          <a:bodyPr/>
          <a:lstStyle/>
          <a:p>
            <a:fld id="{F8BBC3C0-75A1-43C6-AA4E-C412728D41B0}" type="slidenum">
              <a:rPr lang="zh-CN" altLang="en-US" smtClean="0"/>
              <a:pPr/>
              <a:t>4</a:t>
            </a:fld>
            <a:r>
              <a:rPr lang="zh-CN" altLang="en-US" dirty="0"/>
              <a:t>  第</a:t>
            </a:r>
            <a:r>
              <a:rPr lang="en-US" altLang="zh-CN" dirty="0"/>
              <a:t>6</a:t>
            </a:r>
            <a:r>
              <a:rPr lang="zh-CN" altLang="en-US" dirty="0"/>
              <a:t>章</a:t>
            </a:r>
            <a:endParaRPr lang="en-US" altLang="zh-CN" dirty="0"/>
          </a:p>
        </p:txBody>
      </p:sp>
      <p:sp>
        <p:nvSpPr>
          <p:cNvPr id="677890" name="Rectangle 2"/>
          <p:cNvSpPr>
            <a:spLocks noGrp="1" noChangeArrowheads="1"/>
          </p:cNvSpPr>
          <p:nvPr>
            <p:ph type="title" idx="4294967295"/>
          </p:nvPr>
        </p:nvSpPr>
        <p:spPr>
          <a:xfrm>
            <a:off x="538163" y="458788"/>
            <a:ext cx="7778750" cy="804862"/>
          </a:xfrm>
        </p:spPr>
        <p:txBody>
          <a:bodyPr anchor="b"/>
          <a:lstStyle/>
          <a:p>
            <a:r>
              <a:rPr lang="zh-CN" altLang="en-US" sz="4000">
                <a:effectLst>
                  <a:outerShdw blurRad="38100" dist="38100" dir="2700000" algn="tl">
                    <a:srgbClr val="C0C0C0"/>
                  </a:outerShdw>
                </a:effectLst>
                <a:ea typeface="黑体" pitchFamily="2" charset="-122"/>
              </a:rPr>
              <a:t>概述</a:t>
            </a:r>
          </a:p>
        </p:txBody>
      </p:sp>
      <p:sp>
        <p:nvSpPr>
          <p:cNvPr id="1344515" name="AutoShape 3"/>
          <p:cNvSpPr>
            <a:spLocks noChangeArrowheads="1"/>
          </p:cNvSpPr>
          <p:nvPr/>
        </p:nvSpPr>
        <p:spPr bwMode="auto">
          <a:xfrm>
            <a:off x="2771775" y="1989138"/>
            <a:ext cx="3313113" cy="576262"/>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sz="2400" b="1">
                <a:latin typeface="Verdana" pitchFamily="34" charset="0"/>
                <a:ea typeface="宋体" pitchFamily="2" charset="-122"/>
              </a:rPr>
              <a:t>需求捕获</a:t>
            </a:r>
            <a:r>
              <a:rPr lang="en-US" altLang="zh-CN" sz="2400" b="1">
                <a:latin typeface="Verdana" pitchFamily="34" charset="0"/>
                <a:ea typeface="宋体" pitchFamily="2" charset="-122"/>
              </a:rPr>
              <a:t>——</a:t>
            </a:r>
            <a:r>
              <a:rPr lang="zh-CN" altLang="en-US" sz="2400" b="1">
                <a:latin typeface="Verdana" pitchFamily="34" charset="0"/>
                <a:ea typeface="宋体" pitchFamily="2" charset="-122"/>
              </a:rPr>
              <a:t>用例图</a:t>
            </a:r>
          </a:p>
        </p:txBody>
      </p:sp>
      <p:sp>
        <p:nvSpPr>
          <p:cNvPr id="1344517" name="AutoShape 5"/>
          <p:cNvSpPr>
            <a:spLocks noChangeArrowheads="1"/>
          </p:cNvSpPr>
          <p:nvPr/>
        </p:nvSpPr>
        <p:spPr bwMode="auto">
          <a:xfrm>
            <a:off x="457200" y="3886200"/>
            <a:ext cx="3781425" cy="585788"/>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sz="2400" b="1">
                <a:latin typeface="Verdana" pitchFamily="34" charset="0"/>
                <a:ea typeface="宋体" pitchFamily="2" charset="-122"/>
              </a:rPr>
              <a:t>静态分析</a:t>
            </a:r>
            <a:r>
              <a:rPr lang="en-US" altLang="zh-CN" sz="2400" b="1">
                <a:latin typeface="Verdana" pitchFamily="34" charset="0"/>
                <a:ea typeface="宋体" pitchFamily="2" charset="-122"/>
              </a:rPr>
              <a:t>——</a:t>
            </a:r>
            <a:r>
              <a:rPr lang="zh-CN" altLang="en-US" sz="2400" b="1">
                <a:latin typeface="Verdana" pitchFamily="34" charset="0"/>
                <a:ea typeface="宋体" pitchFamily="2" charset="-122"/>
              </a:rPr>
              <a:t>类图、对象图</a:t>
            </a:r>
          </a:p>
        </p:txBody>
      </p:sp>
      <p:grpSp>
        <p:nvGrpSpPr>
          <p:cNvPr id="2" name="Group 10"/>
          <p:cNvGrpSpPr>
            <a:grpSpLocks/>
          </p:cNvGrpSpPr>
          <p:nvPr/>
        </p:nvGrpSpPr>
        <p:grpSpPr bwMode="auto">
          <a:xfrm>
            <a:off x="4051300" y="4800600"/>
            <a:ext cx="1511300" cy="931863"/>
            <a:chOff x="2518" y="3248"/>
            <a:chExt cx="816" cy="576"/>
          </a:xfrm>
        </p:grpSpPr>
        <p:sp>
          <p:nvSpPr>
            <p:cNvPr id="1344523" name="AutoShape 11"/>
            <p:cNvSpPr>
              <a:spLocks noChangeArrowheads="1"/>
            </p:cNvSpPr>
            <p:nvPr/>
          </p:nvSpPr>
          <p:spPr bwMode="auto">
            <a:xfrm>
              <a:off x="2608" y="3248"/>
              <a:ext cx="227" cy="318"/>
            </a:xfrm>
            <a:prstGeom prst="downArrow">
              <a:avLst>
                <a:gd name="adj1" fmla="val 50000"/>
                <a:gd name="adj2" fmla="val 35022"/>
              </a:avLst>
            </a:prstGeom>
            <a:solidFill>
              <a:srgbClr val="333300"/>
            </a:solidFill>
            <a:ln w="9525">
              <a:solidFill>
                <a:schemeClr val="tx1"/>
              </a:solidFill>
              <a:miter lim="800000"/>
              <a:headEnd/>
              <a:tailEnd/>
            </a:ln>
            <a:effectLst/>
          </p:spPr>
          <p:txBody>
            <a:bodyPr vert="eaVert" wrap="none" anchor="ctr"/>
            <a:lstStyle/>
            <a:p>
              <a:endParaRPr lang="zh-CN" altLang="en-US"/>
            </a:p>
          </p:txBody>
        </p:sp>
        <p:sp>
          <p:nvSpPr>
            <p:cNvPr id="305167" name="Text Box 15"/>
            <p:cNvSpPr txBox="1">
              <a:spLocks noChangeArrowheads="1"/>
            </p:cNvSpPr>
            <p:nvPr/>
          </p:nvSpPr>
          <p:spPr bwMode="auto">
            <a:xfrm>
              <a:off x="2518" y="3466"/>
              <a:ext cx="816" cy="358"/>
            </a:xfrm>
            <a:prstGeom prst="rect">
              <a:avLst/>
            </a:prstGeom>
            <a:noFill/>
            <a:ln w="12700">
              <a:noFill/>
              <a:miter lim="800000"/>
              <a:headEnd type="none" w="sm" len="sm"/>
              <a:tailEnd type="none" w="sm" len="sm"/>
            </a:ln>
          </p:spPr>
          <p:txBody>
            <a:bodyPr>
              <a:spAutoFit/>
            </a:bodyPr>
            <a:lstStyle/>
            <a:p>
              <a:pPr eaLnBrk="0" hangingPunct="0">
                <a:spcBef>
                  <a:spcPct val="50000"/>
                </a:spcBef>
              </a:pPr>
              <a:r>
                <a:rPr lang="en-US" altLang="zh-CN" sz="3200" b="1">
                  <a:solidFill>
                    <a:srgbClr val="FF3300"/>
                  </a:solidFill>
                  <a:ea typeface="宋体" pitchFamily="2" charset="-122"/>
                </a:rPr>
                <a:t>…</a:t>
              </a:r>
            </a:p>
          </p:txBody>
        </p:sp>
      </p:grpSp>
      <p:sp>
        <p:nvSpPr>
          <p:cNvPr id="1344525" name="AutoShape 13"/>
          <p:cNvSpPr>
            <a:spLocks noChangeArrowheads="1"/>
          </p:cNvSpPr>
          <p:nvPr/>
        </p:nvSpPr>
        <p:spPr bwMode="auto">
          <a:xfrm>
            <a:off x="4724400" y="3886200"/>
            <a:ext cx="3781425" cy="585788"/>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sz="2400" b="1">
                <a:latin typeface="Verdana" pitchFamily="34" charset="0"/>
                <a:ea typeface="宋体" pitchFamily="2" charset="-122"/>
              </a:rPr>
              <a:t>动态分析</a:t>
            </a:r>
            <a:r>
              <a:rPr lang="en-US" altLang="zh-CN" sz="2400" b="1">
                <a:latin typeface="Verdana" pitchFamily="34" charset="0"/>
                <a:ea typeface="宋体" pitchFamily="2" charset="-122"/>
              </a:rPr>
              <a:t>——</a:t>
            </a:r>
            <a:r>
              <a:rPr lang="zh-CN" altLang="en-US" sz="2400" b="1">
                <a:latin typeface="Verdana" pitchFamily="34" charset="0"/>
                <a:ea typeface="宋体" pitchFamily="2" charset="-122"/>
              </a:rPr>
              <a:t>序列图等</a:t>
            </a:r>
          </a:p>
        </p:txBody>
      </p:sp>
      <p:grpSp>
        <p:nvGrpSpPr>
          <p:cNvPr id="3" name="Group 19"/>
          <p:cNvGrpSpPr>
            <a:grpSpLocks/>
          </p:cNvGrpSpPr>
          <p:nvPr/>
        </p:nvGrpSpPr>
        <p:grpSpPr bwMode="auto">
          <a:xfrm>
            <a:off x="3048000" y="2667000"/>
            <a:ext cx="2971800" cy="1219200"/>
            <a:chOff x="1920" y="1680"/>
            <a:chExt cx="1872" cy="768"/>
          </a:xfrm>
        </p:grpSpPr>
        <p:sp>
          <p:nvSpPr>
            <p:cNvPr id="1344518" name="AutoShape 6"/>
            <p:cNvSpPr>
              <a:spLocks noChangeArrowheads="1"/>
            </p:cNvSpPr>
            <p:nvPr/>
          </p:nvSpPr>
          <p:spPr bwMode="auto">
            <a:xfrm>
              <a:off x="2688" y="1680"/>
              <a:ext cx="225" cy="307"/>
            </a:xfrm>
            <a:prstGeom prst="downArrow">
              <a:avLst>
                <a:gd name="adj1" fmla="val 50000"/>
                <a:gd name="adj2" fmla="val 34111"/>
              </a:avLst>
            </a:prstGeom>
            <a:solidFill>
              <a:srgbClr val="333300"/>
            </a:solidFill>
            <a:ln w="9525">
              <a:solidFill>
                <a:schemeClr val="tx1"/>
              </a:solidFill>
              <a:miter lim="800000"/>
              <a:headEnd/>
              <a:tailEnd/>
            </a:ln>
            <a:effectLst/>
          </p:spPr>
          <p:txBody>
            <a:bodyPr vert="eaVert" wrap="none" anchor="ctr"/>
            <a:lstStyle/>
            <a:p>
              <a:endParaRPr lang="zh-CN" altLang="en-US"/>
            </a:p>
          </p:txBody>
        </p:sp>
        <p:sp>
          <p:nvSpPr>
            <p:cNvPr id="1344527" name="Line 15"/>
            <p:cNvSpPr>
              <a:spLocks noChangeShapeType="1"/>
            </p:cNvSpPr>
            <p:nvPr/>
          </p:nvSpPr>
          <p:spPr bwMode="auto">
            <a:xfrm>
              <a:off x="1920" y="2016"/>
              <a:ext cx="1872" cy="0"/>
            </a:xfrm>
            <a:prstGeom prst="line">
              <a:avLst/>
            </a:prstGeom>
            <a:noFill/>
            <a:ln w="63500">
              <a:solidFill>
                <a:schemeClr val="tx1"/>
              </a:solidFill>
              <a:round/>
              <a:headEnd/>
              <a:tailEnd/>
            </a:ln>
            <a:effectLst/>
          </p:spPr>
          <p:txBody>
            <a:bodyPr/>
            <a:lstStyle/>
            <a:p>
              <a:endParaRPr lang="zh-CN" altLang="en-US"/>
            </a:p>
          </p:txBody>
        </p:sp>
        <p:sp>
          <p:nvSpPr>
            <p:cNvPr id="1344528" name="Line 16"/>
            <p:cNvSpPr>
              <a:spLocks noChangeShapeType="1"/>
            </p:cNvSpPr>
            <p:nvPr/>
          </p:nvSpPr>
          <p:spPr bwMode="auto">
            <a:xfrm>
              <a:off x="1920" y="2016"/>
              <a:ext cx="0" cy="432"/>
            </a:xfrm>
            <a:prstGeom prst="line">
              <a:avLst/>
            </a:prstGeom>
            <a:noFill/>
            <a:ln w="63500">
              <a:solidFill>
                <a:schemeClr val="tx1"/>
              </a:solidFill>
              <a:round/>
              <a:headEnd/>
              <a:tailEnd type="triangle" w="med" len="med"/>
            </a:ln>
            <a:effectLst/>
          </p:spPr>
          <p:txBody>
            <a:bodyPr/>
            <a:lstStyle/>
            <a:p>
              <a:endParaRPr lang="zh-CN" altLang="en-US"/>
            </a:p>
          </p:txBody>
        </p:sp>
        <p:sp>
          <p:nvSpPr>
            <p:cNvPr id="1344530" name="Line 18"/>
            <p:cNvSpPr>
              <a:spLocks noChangeShapeType="1"/>
            </p:cNvSpPr>
            <p:nvPr/>
          </p:nvSpPr>
          <p:spPr bwMode="auto">
            <a:xfrm>
              <a:off x="3792" y="2016"/>
              <a:ext cx="0" cy="432"/>
            </a:xfrm>
            <a:prstGeom prst="line">
              <a:avLst/>
            </a:prstGeom>
            <a:noFill/>
            <a:ln w="63500">
              <a:solidFill>
                <a:schemeClr val="tx1"/>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4515"/>
                                        </p:tgtEl>
                                        <p:attrNameLst>
                                          <p:attrName>style.visibility</p:attrName>
                                        </p:attrNameLst>
                                      </p:cBhvr>
                                      <p:to>
                                        <p:strVal val="visible"/>
                                      </p:to>
                                    </p:set>
                                    <p:animEffect transition="in" filter="blinds(horizontal)">
                                      <p:cBhvr>
                                        <p:cTn id="7" dur="500"/>
                                        <p:tgtEl>
                                          <p:spTgt spid="134451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44517"/>
                                        </p:tgtEl>
                                        <p:attrNameLst>
                                          <p:attrName>style.visibility</p:attrName>
                                        </p:attrNameLst>
                                      </p:cBhvr>
                                      <p:to>
                                        <p:strVal val="visible"/>
                                      </p:to>
                                    </p:set>
                                    <p:anim calcmode="lin" valueType="num">
                                      <p:cBhvr additive="base">
                                        <p:cTn id="17" dur="500" fill="hold"/>
                                        <p:tgtEl>
                                          <p:spTgt spid="1344517"/>
                                        </p:tgtEl>
                                        <p:attrNameLst>
                                          <p:attrName>ppt_x</p:attrName>
                                        </p:attrNameLst>
                                      </p:cBhvr>
                                      <p:tavLst>
                                        <p:tav tm="0">
                                          <p:val>
                                            <p:strVal val="#ppt_x"/>
                                          </p:val>
                                        </p:tav>
                                        <p:tav tm="100000">
                                          <p:val>
                                            <p:strVal val="#ppt_x"/>
                                          </p:val>
                                        </p:tav>
                                      </p:tavLst>
                                    </p:anim>
                                    <p:anim calcmode="lin" valueType="num">
                                      <p:cBhvr additive="base">
                                        <p:cTn id="18" dur="500" fill="hold"/>
                                        <p:tgtEl>
                                          <p:spTgt spid="13445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44525"/>
                                        </p:tgtEl>
                                        <p:attrNameLst>
                                          <p:attrName>style.visibility</p:attrName>
                                        </p:attrNameLst>
                                      </p:cBhvr>
                                      <p:to>
                                        <p:strVal val="visible"/>
                                      </p:to>
                                    </p:set>
                                    <p:anim calcmode="lin" valueType="num">
                                      <p:cBhvr additive="base">
                                        <p:cTn id="23" dur="500" fill="hold"/>
                                        <p:tgtEl>
                                          <p:spTgt spid="1344525"/>
                                        </p:tgtEl>
                                        <p:attrNameLst>
                                          <p:attrName>ppt_x</p:attrName>
                                        </p:attrNameLst>
                                      </p:cBhvr>
                                      <p:tavLst>
                                        <p:tav tm="0">
                                          <p:val>
                                            <p:strVal val="#ppt_x"/>
                                          </p:val>
                                        </p:tav>
                                        <p:tav tm="100000">
                                          <p:val>
                                            <p:strVal val="#ppt_x"/>
                                          </p:val>
                                        </p:tav>
                                      </p:tavLst>
                                    </p:anim>
                                    <p:anim calcmode="lin" valueType="num">
                                      <p:cBhvr additive="base">
                                        <p:cTn id="24" dur="500" fill="hold"/>
                                        <p:tgtEl>
                                          <p:spTgt spid="13445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ox(i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4515" grpId="0" animBg="1"/>
      <p:bldP spid="1344517" grpId="0" animBg="1"/>
      <p:bldP spid="13445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B023B51F-83AD-45D7-964E-F6A21664A0E4}" type="slidenum">
              <a:rPr lang="zh-CN" altLang="en-US" smtClean="0"/>
              <a:pPr/>
              <a:t>5</a:t>
            </a:fld>
            <a:r>
              <a:rPr lang="zh-CN" altLang="en-US" dirty="0"/>
              <a:t>  第</a:t>
            </a:r>
            <a:r>
              <a:rPr lang="en-US" altLang="zh-CN" dirty="0"/>
              <a:t>6</a:t>
            </a:r>
            <a:r>
              <a:rPr lang="zh-CN" altLang="en-US" dirty="0"/>
              <a:t>章</a:t>
            </a:r>
            <a:endParaRPr lang="en-US" altLang="zh-CN" dirty="0"/>
          </a:p>
        </p:txBody>
      </p:sp>
      <p:sp>
        <p:nvSpPr>
          <p:cNvPr id="1346562" name="Rectangle 2"/>
          <p:cNvSpPr>
            <a:spLocks noChangeArrowheads="1"/>
          </p:cNvSpPr>
          <p:nvPr/>
        </p:nvSpPr>
        <p:spPr bwMode="auto">
          <a:xfrm>
            <a:off x="769938" y="2387600"/>
            <a:ext cx="8050212" cy="2720975"/>
          </a:xfrm>
          <a:prstGeom prst="rect">
            <a:avLst/>
          </a:prstGeom>
          <a:noFill/>
          <a:ln w="9525">
            <a:noFill/>
            <a:miter lim="800000"/>
            <a:headEnd/>
            <a:tailEnd/>
          </a:ln>
          <a:effectLst/>
        </p:spPr>
        <p:txBody>
          <a:bodyPr>
            <a:spAutoFit/>
          </a:bodyPr>
          <a:lstStyle/>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用例模型中对系统的功能</a:t>
            </a:r>
            <a:r>
              <a:rPr lang="en-US" altLang="zh-CN"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a:t>
            </a:r>
            <a:r>
              <a:rPr lang="zh-CN" altLang="en-US"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用例</a:t>
            </a:r>
            <a:r>
              <a:rPr lang="en-US" altLang="zh-CN"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进行了描述，但所</a:t>
            </a:r>
            <a:r>
              <a:rPr lang="zh-CN" altLang="en-US"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关注的重点是：系统能做什么</a:t>
            </a:r>
            <a:r>
              <a:rPr lang="en-US" altLang="zh-CN"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a:t>
            </a:r>
            <a:r>
              <a:rPr lang="en-US" altLang="zh-CN" sz="2400" b="1" i="1" dirty="0">
                <a:solidFill>
                  <a:srgbClr val="800000"/>
                </a:solidFill>
                <a:effectLst>
                  <a:outerShdw blurRad="38100" dist="38100" dir="2700000" algn="tl">
                    <a:srgbClr val="C0C0C0"/>
                  </a:outerShdw>
                </a:effectLst>
                <a:latin typeface="Times New Roman" pitchFamily="18" charset="0"/>
                <a:ea typeface="楷体_GB2312" pitchFamily="49" charset="-122"/>
                <a:cs typeface="Tahoma" pitchFamily="34" charset="0"/>
              </a:rPr>
              <a:t>What</a:t>
            </a:r>
            <a:r>
              <a:rPr lang="en-US" altLang="zh-CN"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a:t>
            </a:r>
          </a:p>
          <a:p>
            <a:pPr indent="442913" eaLnBrk="0" hangingPunct="0">
              <a:spcBef>
                <a:spcPct val="20000"/>
              </a:spcBef>
              <a:spcAft>
                <a:spcPct val="20000"/>
              </a:spcAft>
              <a:buFont typeface="Wingdings" pitchFamily="2" charset="2"/>
              <a:buChar char="¯"/>
            </a:pPr>
            <a:r>
              <a:rPr lang="zh-CN" altLang="en-US" sz="2400" b="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问题：怎么做</a:t>
            </a:r>
            <a:r>
              <a:rPr lang="en-US" altLang="zh-CN" sz="2400" b="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a:t>
            </a:r>
            <a:r>
              <a:rPr lang="en-US" altLang="zh-CN" sz="2400" b="1" i="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How</a:t>
            </a:r>
            <a:r>
              <a:rPr lang="en-US" altLang="zh-CN" sz="2400" b="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a:t>
            </a:r>
            <a:r>
              <a:rPr lang="zh-CN" altLang="en-US" sz="2400" b="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才能实现系统的每一种功能？</a:t>
            </a:r>
          </a:p>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在静态模型中，确定了所有构成系统的类，并且确定了类之间的关系以及类的属性</a:t>
            </a:r>
          </a:p>
          <a:p>
            <a:pPr indent="442913" eaLnBrk="0" hangingPunct="0">
              <a:spcBef>
                <a:spcPct val="20000"/>
              </a:spcBef>
              <a:spcAft>
                <a:spcPct val="20000"/>
              </a:spcAft>
              <a:buFont typeface="Wingdings" pitchFamily="2" charset="2"/>
              <a:buChar char="¯"/>
            </a:pPr>
            <a:r>
              <a:rPr lang="zh-CN" altLang="en-US" sz="2400" b="1" dirty="0">
                <a:solidFill>
                  <a:srgbClr val="800000"/>
                </a:solidFill>
                <a:effectLst>
                  <a:outerShdw blurRad="38100" dist="38100" dir="2700000" algn="tl">
                    <a:srgbClr val="C0C0C0"/>
                  </a:outerShdw>
                </a:effectLst>
                <a:latin typeface="黑体" pitchFamily="2" charset="-122"/>
                <a:ea typeface="黑体" pitchFamily="2" charset="-122"/>
                <a:cs typeface="Tahoma" pitchFamily="34" charset="0"/>
              </a:rPr>
              <a:t>问题：系统的动态运行情况如何？</a:t>
            </a:r>
          </a:p>
        </p:txBody>
      </p:sp>
      <p:sp>
        <p:nvSpPr>
          <p:cNvPr id="1346563" name="Rectangle 3"/>
          <p:cNvSpPr>
            <a:spLocks noChangeArrowheads="1"/>
          </p:cNvSpPr>
          <p:nvPr/>
        </p:nvSpPr>
        <p:spPr bwMode="auto">
          <a:xfrm>
            <a:off x="612775" y="1741488"/>
            <a:ext cx="6480175" cy="519112"/>
          </a:xfrm>
          <a:prstGeom prst="rect">
            <a:avLst/>
          </a:prstGeom>
          <a:noFill/>
          <a:ln w="9525">
            <a:noFill/>
            <a:miter lim="800000"/>
            <a:headEnd/>
            <a:tailEnd/>
          </a:ln>
          <a:effectLst/>
        </p:spPr>
        <p:txBody>
          <a:bodyPr>
            <a:spAutoFit/>
          </a:bodyPr>
          <a:lstStyle/>
          <a:p>
            <a:pPr eaLnBrk="0" hangingPunct="0"/>
            <a:r>
              <a:rPr kumimoji="1" lang="zh-CN" altLang="en-US" sz="2800" b="1">
                <a:solidFill>
                  <a:schemeClr val="folHlink"/>
                </a:solidFill>
                <a:latin typeface="黑体" pitchFamily="2" charset="-122"/>
                <a:ea typeface="黑体" pitchFamily="2" charset="-122"/>
                <a:cs typeface="Tahoma" pitchFamily="34" charset="0"/>
              </a:rPr>
              <a:t>为什么要进行动态分析</a:t>
            </a:r>
          </a:p>
        </p:txBody>
      </p:sp>
      <p:sp>
        <p:nvSpPr>
          <p:cNvPr id="677890" name="Rectangle 2"/>
          <p:cNvSpPr>
            <a:spLocks noChangeArrowheads="1"/>
          </p:cNvSpPr>
          <p:nvPr/>
        </p:nvSpPr>
        <p:spPr bwMode="auto">
          <a:xfrm>
            <a:off x="654050" y="500063"/>
            <a:ext cx="7561263" cy="857250"/>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概述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46563"/>
                                        </p:tgtEl>
                                        <p:attrNameLst>
                                          <p:attrName>style.visibility</p:attrName>
                                        </p:attrNameLst>
                                      </p:cBhvr>
                                      <p:to>
                                        <p:strVal val="visible"/>
                                      </p:to>
                                    </p:set>
                                    <p:anim calcmode="lin" valueType="num">
                                      <p:cBhvr additive="base">
                                        <p:cTn id="7" dur="500" fill="hold"/>
                                        <p:tgtEl>
                                          <p:spTgt spid="1346563"/>
                                        </p:tgtEl>
                                        <p:attrNameLst>
                                          <p:attrName>ppt_x</p:attrName>
                                        </p:attrNameLst>
                                      </p:cBhvr>
                                      <p:tavLst>
                                        <p:tav tm="0">
                                          <p:val>
                                            <p:strVal val="1+#ppt_w/2"/>
                                          </p:val>
                                        </p:tav>
                                        <p:tav tm="100000">
                                          <p:val>
                                            <p:strVal val="#ppt_x"/>
                                          </p:val>
                                        </p:tav>
                                      </p:tavLst>
                                    </p:anim>
                                    <p:anim calcmode="lin" valueType="num">
                                      <p:cBhvr additive="base">
                                        <p:cTn id="8" dur="500" fill="hold"/>
                                        <p:tgtEl>
                                          <p:spTgt spid="13465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 presetClass="entr" presetSubtype="16" fill="hold" grpId="0" nodeType="afterEffect">
                                  <p:stCondLst>
                                    <p:cond delay="0"/>
                                  </p:stCondLst>
                                  <p:childTnLst>
                                    <p:set>
                                      <p:cBhvr>
                                        <p:cTn id="11" dur="1" fill="hold">
                                          <p:stCondLst>
                                            <p:cond delay="0"/>
                                          </p:stCondLst>
                                        </p:cTn>
                                        <p:tgtEl>
                                          <p:spTgt spid="1346562"/>
                                        </p:tgtEl>
                                        <p:attrNameLst>
                                          <p:attrName>style.visibility</p:attrName>
                                        </p:attrNameLst>
                                      </p:cBhvr>
                                      <p:to>
                                        <p:strVal val="visible"/>
                                      </p:to>
                                    </p:set>
                                    <p:animEffect transition="in" filter="box(in)">
                                      <p:cBhvr>
                                        <p:cTn id="12" dur="500"/>
                                        <p:tgtEl>
                                          <p:spTgt spid="134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562" grpId="0"/>
      <p:bldP spid="13465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569C01AA-5AE8-4910-AE7D-337C1A09EE07}" type="slidenum">
              <a:rPr lang="zh-CN" altLang="en-US" smtClean="0"/>
              <a:pPr/>
              <a:t>6</a:t>
            </a:fld>
            <a:r>
              <a:rPr lang="zh-CN" altLang="en-US" dirty="0"/>
              <a:t>  第</a:t>
            </a:r>
            <a:r>
              <a:rPr lang="en-US" altLang="zh-CN" dirty="0"/>
              <a:t>6</a:t>
            </a:r>
            <a:r>
              <a:rPr lang="zh-CN" altLang="en-US" dirty="0"/>
              <a:t>章</a:t>
            </a:r>
            <a:endParaRPr lang="en-US" altLang="zh-CN" dirty="0"/>
          </a:p>
        </p:txBody>
      </p:sp>
      <p:sp>
        <p:nvSpPr>
          <p:cNvPr id="1347586" name="Rectangle 2"/>
          <p:cNvSpPr>
            <a:spLocks noChangeArrowheads="1"/>
          </p:cNvSpPr>
          <p:nvPr/>
        </p:nvSpPr>
        <p:spPr bwMode="auto">
          <a:xfrm>
            <a:off x="769938" y="2389188"/>
            <a:ext cx="8050212" cy="3637919"/>
          </a:xfrm>
          <a:prstGeom prst="rect">
            <a:avLst/>
          </a:prstGeom>
          <a:noFill/>
          <a:ln w="9525">
            <a:noFill/>
            <a:miter lim="800000"/>
            <a:headEnd/>
            <a:tailEnd/>
          </a:ln>
          <a:effectLst/>
        </p:spPr>
        <p:txBody>
          <a:bodyPr>
            <a:spAutoFit/>
          </a:bodyPr>
          <a:lstStyle/>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用于对系统中一组对象群体的行为建模</a:t>
            </a:r>
          </a:p>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主要用来表达对象之间的</a:t>
            </a:r>
            <a:r>
              <a:rPr lang="zh-CN" altLang="en-US"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动作协作</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关系</a:t>
            </a:r>
          </a:p>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通常用来描述用例的</a:t>
            </a:r>
            <a:r>
              <a:rPr lang="zh-CN" altLang="en-US" sz="2400" b="1" dirty="0">
                <a:solidFill>
                  <a:srgbClr val="800000"/>
                </a:solidFill>
                <a:effectLst>
                  <a:outerShdw blurRad="38100" dist="38100" dir="2700000" algn="tl">
                    <a:srgbClr val="C0C0C0"/>
                  </a:outerShdw>
                </a:effectLst>
                <a:latin typeface="楷体_GB2312" pitchFamily="49" charset="-122"/>
                <a:ea typeface="楷体_GB2312" pitchFamily="49" charset="-122"/>
                <a:cs typeface="Tahoma" pitchFamily="34" charset="0"/>
              </a:rPr>
              <a:t>行为实现</a:t>
            </a:r>
          </a:p>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显示</a:t>
            </a:r>
            <a:r>
              <a:rPr lang="zh-CN" altLang="en-US" sz="2400" b="1"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用例实现</a:t>
            </a:r>
            <a:r>
              <a:rPr lang="en-US" altLang="zh-CN" sz="2400" b="1"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a:t>
            </a:r>
            <a:r>
              <a:rPr lang="zh-CN" altLang="en-US" sz="2400" b="1"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类操作（方法）涉及的对象和对象间的</a:t>
            </a:r>
            <a:r>
              <a:rPr lang="zh-CN" altLang="en-US" sz="2400" b="1" u="sng"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消息传递情况</a:t>
            </a:r>
            <a:endParaRPr lang="en-US" altLang="zh-CN" sz="2400" b="1" u="sng"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endParaRPr>
          </a:p>
          <a:p>
            <a:pPr indent="442913" eaLnBrk="0" hangingPunct="0">
              <a:spcBef>
                <a:spcPct val="20000"/>
              </a:spcBef>
              <a:spcAft>
                <a:spcPct val="20000"/>
              </a:spcAft>
              <a:buFont typeface="Wingdings" pitchFamily="2" charset="2"/>
              <a:buChar char="¯"/>
            </a:pP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动态分析模型描述系统的动态行为，显示对象在系统运行期间不同时刻的动态交互，主要是建立系统的</a:t>
            </a:r>
            <a:r>
              <a:rPr lang="zh-CN" altLang="en-US" sz="2400" b="1"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交互图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和</a:t>
            </a:r>
            <a:r>
              <a:rPr lang="zh-CN" altLang="en-US" sz="2400" b="1" dirty="0">
                <a:solidFill>
                  <a:srgbClr val="FF3300"/>
                </a:solidFill>
                <a:effectLst>
                  <a:outerShdw blurRad="38100" dist="38100" dir="2700000" algn="tl">
                    <a:srgbClr val="C0C0C0"/>
                  </a:outerShdw>
                </a:effectLst>
                <a:latin typeface="楷体_GB2312" pitchFamily="49" charset="-122"/>
                <a:ea typeface="楷体_GB2312" pitchFamily="49" charset="-122"/>
                <a:cs typeface="Tahoma" pitchFamily="34" charset="0"/>
              </a:rPr>
              <a:t>行为图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a:t>
            </a:r>
          </a:p>
        </p:txBody>
      </p:sp>
      <p:sp>
        <p:nvSpPr>
          <p:cNvPr id="1347587" name="Rectangle 3"/>
          <p:cNvSpPr>
            <a:spLocks noChangeArrowheads="1"/>
          </p:cNvSpPr>
          <p:nvPr/>
        </p:nvSpPr>
        <p:spPr bwMode="auto">
          <a:xfrm>
            <a:off x="612775" y="1744663"/>
            <a:ext cx="6480175" cy="519112"/>
          </a:xfrm>
          <a:prstGeom prst="rect">
            <a:avLst/>
          </a:prstGeom>
          <a:noFill/>
          <a:ln w="9525">
            <a:noFill/>
            <a:miter lim="800000"/>
            <a:headEnd/>
            <a:tailEnd/>
          </a:ln>
          <a:effectLst/>
        </p:spPr>
        <p:txBody>
          <a:bodyPr>
            <a:spAutoFit/>
          </a:bodyPr>
          <a:lstStyle/>
          <a:p>
            <a:pPr eaLnBrk="0" hangingPunct="0"/>
            <a:r>
              <a:rPr kumimoji="1" lang="zh-CN" altLang="en-US" sz="2800" b="1" dirty="0">
                <a:solidFill>
                  <a:schemeClr val="folHlink"/>
                </a:solidFill>
                <a:latin typeface="黑体" pitchFamily="2" charset="-122"/>
                <a:ea typeface="黑体" pitchFamily="2" charset="-122"/>
                <a:cs typeface="Tahoma" pitchFamily="34" charset="0"/>
              </a:rPr>
              <a:t>动态分析的任务</a:t>
            </a:r>
          </a:p>
        </p:txBody>
      </p:sp>
      <p:sp>
        <p:nvSpPr>
          <p:cNvPr id="677890" name="Rectangle 2"/>
          <p:cNvSpPr>
            <a:spLocks noChangeArrowheads="1"/>
          </p:cNvSpPr>
          <p:nvPr/>
        </p:nvSpPr>
        <p:spPr bwMode="auto">
          <a:xfrm>
            <a:off x="654050" y="500063"/>
            <a:ext cx="7561263" cy="857250"/>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概述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47586">
                                            <p:txEl>
                                              <p:pRg st="0" end="0"/>
                                            </p:txEl>
                                          </p:spTgt>
                                        </p:tgtEl>
                                        <p:attrNameLst>
                                          <p:attrName>style.visibility</p:attrName>
                                        </p:attrNameLst>
                                      </p:cBhvr>
                                      <p:to>
                                        <p:strVal val="visible"/>
                                      </p:to>
                                    </p:set>
                                    <p:animEffect transition="in" filter="blinds(horizontal)">
                                      <p:cBhvr>
                                        <p:cTn id="7" dur="500"/>
                                        <p:tgtEl>
                                          <p:spTgt spid="13475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47586">
                                            <p:txEl>
                                              <p:pRg st="1" end="1"/>
                                            </p:txEl>
                                          </p:spTgt>
                                        </p:tgtEl>
                                        <p:attrNameLst>
                                          <p:attrName>style.visibility</p:attrName>
                                        </p:attrNameLst>
                                      </p:cBhvr>
                                      <p:to>
                                        <p:strVal val="visible"/>
                                      </p:to>
                                    </p:set>
                                    <p:animEffect transition="in" filter="box(in)">
                                      <p:cBhvr>
                                        <p:cTn id="12" dur="500"/>
                                        <p:tgtEl>
                                          <p:spTgt spid="13475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347586">
                                            <p:txEl>
                                              <p:pRg st="2" end="2"/>
                                            </p:txEl>
                                          </p:spTgt>
                                        </p:tgtEl>
                                        <p:attrNameLst>
                                          <p:attrName>style.visibility</p:attrName>
                                        </p:attrNameLst>
                                      </p:cBhvr>
                                      <p:to>
                                        <p:strVal val="visible"/>
                                      </p:to>
                                    </p:set>
                                    <p:animEffect transition="in" filter="diamond(in)">
                                      <p:cBhvr>
                                        <p:cTn id="17" dur="2000"/>
                                        <p:tgtEl>
                                          <p:spTgt spid="13475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47586">
                                            <p:txEl>
                                              <p:pRg st="3" end="3"/>
                                            </p:txEl>
                                          </p:spTgt>
                                        </p:tgtEl>
                                        <p:attrNameLst>
                                          <p:attrName>style.visibility</p:attrName>
                                        </p:attrNameLst>
                                      </p:cBhvr>
                                      <p:to>
                                        <p:strVal val="visible"/>
                                      </p:to>
                                    </p:set>
                                    <p:animEffect transition="in" filter="checkerboard(across)">
                                      <p:cBhvr>
                                        <p:cTn id="22" dur="500"/>
                                        <p:tgtEl>
                                          <p:spTgt spid="13475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347586">
                                            <p:txEl>
                                              <p:pRg st="4" end="4"/>
                                            </p:txEl>
                                          </p:spTgt>
                                        </p:tgtEl>
                                        <p:attrNameLst>
                                          <p:attrName>style.visibility</p:attrName>
                                        </p:attrNameLst>
                                      </p:cBhvr>
                                      <p:to>
                                        <p:strVal val="visible"/>
                                      </p:to>
                                    </p:set>
                                    <p:animEffect transition="in" filter="checkerboard(across)">
                                      <p:cBhvr>
                                        <p:cTn id="27" dur="500"/>
                                        <p:tgtEl>
                                          <p:spTgt spid="13475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2133600" cy="457200"/>
          </a:xfrm>
          <a:prstGeom prst="rect">
            <a:avLst/>
          </a:prstGeom>
        </p:spPr>
        <p:txBody>
          <a:bodyPr/>
          <a:lstStyle/>
          <a:p>
            <a:fld id="{9CE7C99F-438A-4730-B09B-903C8D109520}" type="slidenum">
              <a:rPr lang="zh-CN" altLang="en-US" smtClean="0"/>
              <a:pPr/>
              <a:t>7</a:t>
            </a:fld>
            <a:r>
              <a:rPr lang="zh-CN" altLang="en-US" dirty="0"/>
              <a:t>  第</a:t>
            </a:r>
            <a:r>
              <a:rPr lang="en-US" altLang="zh-CN" dirty="0"/>
              <a:t>6</a:t>
            </a:r>
            <a:r>
              <a:rPr lang="zh-CN" altLang="en-US" dirty="0"/>
              <a:t>章</a:t>
            </a:r>
            <a:endParaRPr lang="en-US" altLang="zh-CN" dirty="0"/>
          </a:p>
        </p:txBody>
      </p:sp>
      <p:sp>
        <p:nvSpPr>
          <p:cNvPr id="677890" name="Rectangle 2"/>
          <p:cNvSpPr>
            <a:spLocks noChangeArrowheads="1"/>
          </p:cNvSpPr>
          <p:nvPr/>
        </p:nvSpPr>
        <p:spPr bwMode="auto">
          <a:xfrm>
            <a:off x="654050" y="500063"/>
            <a:ext cx="7561263" cy="857250"/>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概述</a:t>
            </a:r>
          </a:p>
        </p:txBody>
      </p:sp>
      <p:sp>
        <p:nvSpPr>
          <p:cNvPr id="1350659" name="Text Box 3"/>
          <p:cNvSpPr txBox="1">
            <a:spLocks noChangeArrowheads="1"/>
          </p:cNvSpPr>
          <p:nvPr/>
        </p:nvSpPr>
        <p:spPr bwMode="auto">
          <a:xfrm>
            <a:off x="684213" y="1844675"/>
            <a:ext cx="7848600" cy="1680460"/>
          </a:xfrm>
          <a:prstGeom prst="rect">
            <a:avLst/>
          </a:prstGeom>
          <a:noFill/>
          <a:ln w="9525">
            <a:noFill/>
            <a:miter lim="800000"/>
            <a:headEnd/>
            <a:tailEnd/>
          </a:ln>
          <a:effectLst/>
        </p:spPr>
        <p:txBody>
          <a:bodyPr>
            <a:spAutoFit/>
          </a:bodyPr>
          <a:lstStyle/>
          <a:p>
            <a:pPr>
              <a:spcBef>
                <a:spcPct val="15000"/>
              </a:spcBef>
              <a:spcAft>
                <a:spcPct val="15000"/>
              </a:spcAft>
              <a:buFont typeface="Wingdings" pitchFamily="2" charset="2"/>
              <a:buChar char="Ø"/>
            </a:pPr>
            <a:r>
              <a:rPr kumimoji="1" lang="zh-CN" altLang="en-US" sz="2400" b="1" dirty="0">
                <a:latin typeface="굴림" pitchFamily="34" charset="-127"/>
                <a:ea typeface="宋体" pitchFamily="2" charset="-122"/>
              </a:rPr>
              <a:t> </a:t>
            </a:r>
            <a:r>
              <a:rPr lang="zh-CN" altLang="en-US" sz="2400" b="1" dirty="0">
                <a:solidFill>
                  <a:srgbClr val="FF3300"/>
                </a:solidFill>
                <a:latin typeface="楷体_GB2312" pitchFamily="49" charset="-122"/>
                <a:ea typeface="楷体_GB2312" pitchFamily="49" charset="-122"/>
              </a:rPr>
              <a:t>交互图</a:t>
            </a:r>
            <a:r>
              <a:rPr lang="en-US" altLang="zh-CN" sz="2400" dirty="0">
                <a:latin typeface="Arial"/>
                <a:ea typeface="楷体_GB2312" pitchFamily="49" charset="-122"/>
              </a:rPr>
              <a:t>——</a:t>
            </a:r>
            <a:r>
              <a:rPr lang="zh-CN" altLang="en-US" sz="2400" dirty="0">
                <a:latin typeface="楷体_GB2312" pitchFamily="49" charset="-122"/>
                <a:ea typeface="楷体_GB2312" pitchFamily="49" charset="-122"/>
              </a:rPr>
              <a:t>对象之间的合作在</a:t>
            </a:r>
            <a:r>
              <a:rPr lang="en-US" altLang="zh-CN" sz="2400" dirty="0">
                <a:latin typeface="楷体_GB2312" pitchFamily="49" charset="-122"/>
                <a:ea typeface="楷体_GB2312" pitchFamily="49" charset="-122"/>
              </a:rPr>
              <a:t>UML</a:t>
            </a:r>
            <a:r>
              <a:rPr lang="zh-CN" altLang="en-US" sz="2400" dirty="0">
                <a:latin typeface="楷体_GB2312" pitchFamily="49" charset="-122"/>
                <a:ea typeface="楷体_GB2312" pitchFamily="49" charset="-122"/>
              </a:rPr>
              <a:t>里被称作交互。</a:t>
            </a:r>
          </a:p>
          <a:p>
            <a:pPr lvl="1">
              <a:spcBef>
                <a:spcPct val="15000"/>
              </a:spcBef>
              <a:spcAft>
                <a:spcPct val="15000"/>
              </a:spcAft>
              <a:buFont typeface="Wingdings" pitchFamily="2" charset="2"/>
              <a:buChar char="Ø"/>
            </a:pPr>
            <a:r>
              <a:rPr lang="zh-CN" altLang="en-US" sz="2400" dirty="0">
                <a:latin typeface="楷体_GB2312" pitchFamily="49" charset="-122"/>
                <a:ea typeface="楷体_GB2312" pitchFamily="49" charset="-122"/>
              </a:rPr>
              <a:t>交互是为了达到某一目的而在一组对象之间进行消息交换的行为，交互可以对软件系统为实现某一任务而必须实施的动态行为进行建模</a:t>
            </a:r>
          </a:p>
        </p:txBody>
      </p:sp>
      <p:sp>
        <p:nvSpPr>
          <p:cNvPr id="1350660" name="Text Box 4"/>
          <p:cNvSpPr txBox="1">
            <a:spLocks noChangeArrowheads="1"/>
          </p:cNvSpPr>
          <p:nvPr/>
        </p:nvSpPr>
        <p:spPr bwMode="auto">
          <a:xfrm>
            <a:off x="1189038" y="3552825"/>
            <a:ext cx="7421562" cy="933450"/>
          </a:xfrm>
          <a:prstGeom prst="rect">
            <a:avLst/>
          </a:prstGeom>
          <a:noFill/>
          <a:ln w="9525">
            <a:noFill/>
            <a:miter lim="800000"/>
            <a:headEnd/>
            <a:tailEnd/>
          </a:ln>
          <a:effectLst/>
        </p:spPr>
        <p:txBody>
          <a:bodyPr wrap="square">
            <a:spAutoFit/>
          </a:bodyPr>
          <a:lstStyle/>
          <a:p>
            <a:pPr marL="442913" indent="-442913">
              <a:spcBef>
                <a:spcPct val="15000"/>
              </a:spcBef>
              <a:spcAft>
                <a:spcPct val="15000"/>
              </a:spcAft>
              <a:buClr>
                <a:srgbClr val="660033"/>
              </a:buClr>
              <a:buFont typeface="Wingdings" pitchFamily="2" charset="2"/>
              <a:buChar char="¯"/>
            </a:pPr>
            <a:r>
              <a:rPr kumimoji="1" lang="zh-CN" altLang="en-US" sz="2400" dirty="0">
                <a:effectLst>
                  <a:outerShdw blurRad="38100" dist="38100" dir="2700000" algn="tl">
                    <a:srgbClr val="C0C0C0"/>
                  </a:outerShdw>
                </a:effectLst>
                <a:latin typeface="楷体_GB2312" pitchFamily="49" charset="-122"/>
                <a:ea typeface="楷体_GB2312" pitchFamily="49" charset="-122"/>
              </a:rPr>
              <a:t>序列（顺序、时序）图（</a:t>
            </a:r>
            <a:r>
              <a:rPr kumimoji="1" lang="en-US" altLang="zh-CN" sz="2400" dirty="0">
                <a:effectLst>
                  <a:outerShdw blurRad="38100" dist="38100" dir="2700000" algn="tl">
                    <a:srgbClr val="C0C0C0"/>
                  </a:outerShdw>
                </a:effectLst>
                <a:latin typeface="楷体_GB2312" pitchFamily="49" charset="-122"/>
                <a:ea typeface="楷体_GB2312" pitchFamily="49" charset="-122"/>
              </a:rPr>
              <a:t>Sequence Diagram</a:t>
            </a:r>
            <a:r>
              <a:rPr kumimoji="1" lang="zh-CN" altLang="en-US" sz="2400" dirty="0">
                <a:effectLst>
                  <a:outerShdw blurRad="38100" dist="38100" dir="2700000" algn="tl">
                    <a:srgbClr val="C0C0C0"/>
                  </a:outerShdw>
                </a:effectLst>
                <a:latin typeface="楷体_GB2312" pitchFamily="49" charset="-122"/>
                <a:ea typeface="楷体_GB2312" pitchFamily="49" charset="-122"/>
              </a:rPr>
              <a:t>）</a:t>
            </a:r>
          </a:p>
          <a:p>
            <a:pPr marL="442913" indent="-442913">
              <a:spcBef>
                <a:spcPct val="15000"/>
              </a:spcBef>
              <a:spcAft>
                <a:spcPct val="15000"/>
              </a:spcAft>
              <a:buClr>
                <a:srgbClr val="660033"/>
              </a:buClr>
              <a:buFont typeface="Wingdings" pitchFamily="2" charset="2"/>
              <a:buChar char="¯"/>
            </a:pPr>
            <a:r>
              <a:rPr kumimoji="1" lang="zh-CN" altLang="en-US" sz="2400" dirty="0">
                <a:effectLst>
                  <a:outerShdw blurRad="38100" dist="38100" dir="2700000" algn="tl">
                    <a:srgbClr val="C0C0C0"/>
                  </a:outerShdw>
                </a:effectLst>
                <a:latin typeface="楷体_GB2312" pitchFamily="49" charset="-122"/>
                <a:ea typeface="楷体_GB2312" pitchFamily="49" charset="-122"/>
              </a:rPr>
              <a:t>协作图（</a:t>
            </a:r>
            <a:r>
              <a:rPr kumimoji="1" lang="en-US" altLang="zh-CN" sz="2400" dirty="0" err="1">
                <a:effectLst>
                  <a:outerShdw blurRad="38100" dist="38100" dir="2700000" algn="tl">
                    <a:srgbClr val="C0C0C0"/>
                  </a:outerShdw>
                </a:effectLst>
                <a:latin typeface="楷体_GB2312" pitchFamily="49" charset="-122"/>
                <a:ea typeface="楷体_GB2312" pitchFamily="49" charset="-122"/>
              </a:rPr>
              <a:t>Collabboration</a:t>
            </a:r>
            <a:r>
              <a:rPr kumimoji="1" lang="en-US" altLang="zh-CN" sz="2400" dirty="0">
                <a:effectLst>
                  <a:outerShdw blurRad="38100" dist="38100" dir="2700000" algn="tl">
                    <a:srgbClr val="C0C0C0"/>
                  </a:outerShdw>
                </a:effectLst>
                <a:latin typeface="楷体_GB2312" pitchFamily="49" charset="-122"/>
                <a:ea typeface="楷体_GB2312" pitchFamily="49" charset="-122"/>
              </a:rPr>
              <a:t> Diagram</a:t>
            </a:r>
            <a:r>
              <a:rPr kumimoji="1" lang="zh-CN" altLang="en-US" sz="2400" dirty="0">
                <a:effectLst>
                  <a:outerShdw blurRad="38100" dist="38100" dir="2700000" algn="tl">
                    <a:srgbClr val="C0C0C0"/>
                  </a:outerShdw>
                </a:effectLst>
                <a:latin typeface="楷体_GB2312" pitchFamily="49" charset="-122"/>
                <a:ea typeface="楷体_GB2312" pitchFamily="49" charset="-122"/>
              </a:rPr>
              <a:t>）</a:t>
            </a:r>
          </a:p>
        </p:txBody>
      </p:sp>
      <p:sp>
        <p:nvSpPr>
          <p:cNvPr id="6" name="Text Box 3">
            <a:extLst>
              <a:ext uri="{FF2B5EF4-FFF2-40B4-BE49-F238E27FC236}">
                <a16:creationId xmlns:a16="http://schemas.microsoft.com/office/drawing/2014/main" id="{CA634F65-3ACA-4E08-9DB6-DDC9937E3831}"/>
              </a:ext>
            </a:extLst>
          </p:cNvPr>
          <p:cNvSpPr txBox="1">
            <a:spLocks noChangeArrowheads="1"/>
          </p:cNvSpPr>
          <p:nvPr/>
        </p:nvSpPr>
        <p:spPr bwMode="auto">
          <a:xfrm>
            <a:off x="647700" y="4648200"/>
            <a:ext cx="7848600" cy="822325"/>
          </a:xfrm>
          <a:prstGeom prst="rect">
            <a:avLst/>
          </a:prstGeom>
          <a:noFill/>
          <a:ln w="9525">
            <a:noFill/>
            <a:miter lim="800000"/>
            <a:headEnd/>
            <a:tailEnd/>
          </a:ln>
          <a:effectLst/>
        </p:spPr>
        <p:txBody>
          <a:bodyPr>
            <a:spAutoFit/>
          </a:bodyPr>
          <a:lstStyle/>
          <a:p>
            <a:pPr>
              <a:spcBef>
                <a:spcPct val="15000"/>
              </a:spcBef>
              <a:spcAft>
                <a:spcPct val="15000"/>
              </a:spcAft>
              <a:buFont typeface="Wingdings" pitchFamily="2" charset="2"/>
              <a:buChar char="Ø"/>
            </a:pPr>
            <a:r>
              <a:rPr kumimoji="1" lang="zh-CN" altLang="en-US" sz="2400" b="1" dirty="0">
                <a:latin typeface="굴림" pitchFamily="34" charset="-127"/>
                <a:ea typeface="宋体" pitchFamily="2" charset="-122"/>
              </a:rPr>
              <a:t>  </a:t>
            </a:r>
            <a:r>
              <a:rPr lang="zh-CN" altLang="en-US" sz="2400" b="1" dirty="0">
                <a:solidFill>
                  <a:srgbClr val="FF3300"/>
                </a:solidFill>
                <a:latin typeface="楷体_GB2312" pitchFamily="49" charset="-122"/>
                <a:ea typeface="楷体_GB2312" pitchFamily="49" charset="-122"/>
              </a:rPr>
              <a:t>行为图</a:t>
            </a:r>
            <a:r>
              <a:rPr lang="en-US" altLang="zh-CN" sz="2400" dirty="0">
                <a:latin typeface="Arial"/>
                <a:ea typeface="楷体_GB2312" pitchFamily="49" charset="-122"/>
              </a:rPr>
              <a:t>——</a:t>
            </a:r>
            <a:r>
              <a:rPr lang="zh-CN" altLang="en-US" sz="2400" dirty="0">
                <a:latin typeface="楷体_GB2312" pitchFamily="49" charset="-122"/>
                <a:ea typeface="楷体_GB2312" pitchFamily="49" charset="-122"/>
              </a:rPr>
              <a:t>结构是支撑软件的物质基础，行为体现了结构的意义所在，软件的目的将由行为来体现</a:t>
            </a:r>
          </a:p>
        </p:txBody>
      </p:sp>
      <p:sp>
        <p:nvSpPr>
          <p:cNvPr id="7" name="Text Box 4">
            <a:extLst>
              <a:ext uri="{FF2B5EF4-FFF2-40B4-BE49-F238E27FC236}">
                <a16:creationId xmlns:a16="http://schemas.microsoft.com/office/drawing/2014/main" id="{4491C588-F2D4-455D-846A-D80B72D0ACAF}"/>
              </a:ext>
            </a:extLst>
          </p:cNvPr>
          <p:cNvSpPr txBox="1">
            <a:spLocks noChangeArrowheads="1"/>
          </p:cNvSpPr>
          <p:nvPr/>
        </p:nvSpPr>
        <p:spPr bwMode="auto">
          <a:xfrm>
            <a:off x="1152525" y="5851525"/>
            <a:ext cx="6046787" cy="933450"/>
          </a:xfrm>
          <a:prstGeom prst="rect">
            <a:avLst/>
          </a:prstGeom>
          <a:noFill/>
          <a:ln w="9525">
            <a:noFill/>
            <a:miter lim="800000"/>
            <a:headEnd/>
            <a:tailEnd/>
          </a:ln>
          <a:effectLst/>
        </p:spPr>
        <p:txBody>
          <a:bodyPr>
            <a:spAutoFit/>
          </a:bodyPr>
          <a:lstStyle/>
          <a:p>
            <a:pPr marL="442913" indent="-442913">
              <a:spcBef>
                <a:spcPct val="15000"/>
              </a:spcBef>
              <a:spcAft>
                <a:spcPct val="15000"/>
              </a:spcAft>
              <a:buClr>
                <a:srgbClr val="660033"/>
              </a:buClr>
              <a:buFont typeface="Wingdings" pitchFamily="2" charset="2"/>
              <a:buChar char="¯"/>
            </a:pPr>
            <a:r>
              <a:rPr kumimoji="1" lang="zh-CN" altLang="en-US" sz="2400" dirty="0">
                <a:effectLst>
                  <a:outerShdw blurRad="38100" dist="38100" dir="2700000" algn="tl">
                    <a:srgbClr val="C0C0C0"/>
                  </a:outerShdw>
                </a:effectLst>
                <a:latin typeface="楷体_GB2312" pitchFamily="49" charset="-122"/>
                <a:ea typeface="楷体_GB2312" pitchFamily="49" charset="-122"/>
              </a:rPr>
              <a:t>状态图（</a:t>
            </a:r>
            <a:r>
              <a:rPr kumimoji="1" lang="en-US" altLang="zh-CN" sz="2400" dirty="0" err="1">
                <a:effectLst>
                  <a:outerShdw blurRad="38100" dist="38100" dir="2700000" algn="tl">
                    <a:srgbClr val="C0C0C0"/>
                  </a:outerShdw>
                </a:effectLst>
                <a:latin typeface="楷体_GB2312" pitchFamily="49" charset="-122"/>
                <a:ea typeface="楷体_GB2312" pitchFamily="49" charset="-122"/>
              </a:rPr>
              <a:t>Statechart</a:t>
            </a:r>
            <a:r>
              <a:rPr kumimoji="1" lang="en-US" altLang="zh-CN" sz="2400" dirty="0">
                <a:effectLst>
                  <a:outerShdw blurRad="38100" dist="38100" dir="2700000" algn="tl">
                    <a:srgbClr val="C0C0C0"/>
                  </a:outerShdw>
                </a:effectLst>
                <a:latin typeface="楷体_GB2312" pitchFamily="49" charset="-122"/>
                <a:ea typeface="楷体_GB2312" pitchFamily="49" charset="-122"/>
              </a:rPr>
              <a:t> Diagram</a:t>
            </a:r>
            <a:r>
              <a:rPr kumimoji="1" lang="zh-CN" altLang="en-US" sz="2400" dirty="0">
                <a:effectLst>
                  <a:outerShdw blurRad="38100" dist="38100" dir="2700000" algn="tl">
                    <a:srgbClr val="C0C0C0"/>
                  </a:outerShdw>
                </a:effectLst>
                <a:latin typeface="楷体_GB2312" pitchFamily="49" charset="-122"/>
                <a:ea typeface="楷体_GB2312" pitchFamily="49" charset="-122"/>
              </a:rPr>
              <a:t>）</a:t>
            </a:r>
          </a:p>
          <a:p>
            <a:pPr marL="442913" indent="-442913">
              <a:spcBef>
                <a:spcPct val="15000"/>
              </a:spcBef>
              <a:spcAft>
                <a:spcPct val="15000"/>
              </a:spcAft>
              <a:buClr>
                <a:srgbClr val="660033"/>
              </a:buClr>
              <a:buFont typeface="Wingdings" pitchFamily="2" charset="2"/>
              <a:buChar char="¯"/>
            </a:pPr>
            <a:r>
              <a:rPr kumimoji="1" lang="zh-CN" altLang="en-US" sz="2400" dirty="0">
                <a:effectLst>
                  <a:outerShdw blurRad="38100" dist="38100" dir="2700000" algn="tl">
                    <a:srgbClr val="C0C0C0"/>
                  </a:outerShdw>
                </a:effectLst>
                <a:latin typeface="楷体_GB2312" pitchFamily="49" charset="-122"/>
                <a:ea typeface="楷体_GB2312" pitchFamily="49" charset="-122"/>
              </a:rPr>
              <a:t>活动图（</a:t>
            </a:r>
            <a:r>
              <a:rPr kumimoji="1" lang="en-US" altLang="zh-CN" sz="2400" dirty="0">
                <a:effectLst>
                  <a:outerShdw blurRad="38100" dist="38100" dir="2700000" algn="tl">
                    <a:srgbClr val="C0C0C0"/>
                  </a:outerShdw>
                </a:effectLst>
                <a:latin typeface="楷体_GB2312" pitchFamily="49" charset="-122"/>
                <a:ea typeface="楷体_GB2312" pitchFamily="49" charset="-122"/>
              </a:rPr>
              <a:t>Activity Diagram</a:t>
            </a:r>
            <a:r>
              <a:rPr kumimoji="1" lang="zh-CN" altLang="en-US" sz="2400" dirty="0">
                <a:effectLst>
                  <a:outerShdw blurRad="38100" dist="38100" dir="2700000" algn="tl">
                    <a:srgbClr val="C0C0C0"/>
                  </a:outerShdw>
                </a:effectLst>
                <a:latin typeface="楷体_GB2312" pitchFamily="49" charset="-122"/>
                <a:ea typeface="楷体_GB2312"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350659">
                                            <p:txEl>
                                              <p:pRg st="0" end="0"/>
                                            </p:txEl>
                                          </p:spTgt>
                                        </p:tgtEl>
                                        <p:attrNameLst>
                                          <p:attrName>style.visibility</p:attrName>
                                        </p:attrNameLst>
                                      </p:cBhvr>
                                      <p:to>
                                        <p:strVal val="visible"/>
                                      </p:to>
                                    </p:set>
                                    <p:anim to="" calcmode="lin" valueType="num">
                                      <p:cBhvr>
                                        <p:cTn id="7" dur="1" fill="hold"/>
                                        <p:tgtEl>
                                          <p:spTgt spid="1350659">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350659">
                                            <p:txEl>
                                              <p:pRg st="1" end="1"/>
                                            </p:txEl>
                                          </p:spTgt>
                                        </p:tgtEl>
                                        <p:attrNameLst>
                                          <p:attrName>style.visibility</p:attrName>
                                        </p:attrNameLst>
                                      </p:cBhvr>
                                      <p:to>
                                        <p:strVal val="visible"/>
                                      </p:to>
                                    </p:set>
                                    <p:anim to="" calcmode="lin" valueType="num">
                                      <p:cBhvr>
                                        <p:cTn id="10" dur="1" fill="hold"/>
                                        <p:tgtEl>
                                          <p:spTgt spid="1350659">
                                            <p:txEl>
                                              <p:pRg st="1" end="1"/>
                                            </p:txEl>
                                          </p:spTgt>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4" presetClass="entr" presetSubtype="0" fill="hold" grpId="0" nodeType="clickEffect">
                                  <p:stCondLst>
                                    <p:cond delay="0"/>
                                  </p:stCondLst>
                                  <p:childTnLst>
                                    <p:set>
                                      <p:cBhvr>
                                        <p:cTn id="14" dur="1" fill="hold">
                                          <p:stCondLst>
                                            <p:cond delay="0"/>
                                          </p:stCondLst>
                                        </p:cTn>
                                        <p:tgtEl>
                                          <p:spTgt spid="1350660">
                                            <p:txEl>
                                              <p:pRg st="0" end="0"/>
                                            </p:txEl>
                                          </p:spTgt>
                                        </p:tgtEl>
                                        <p:attrNameLst>
                                          <p:attrName>style.visibility</p:attrName>
                                        </p:attrNameLst>
                                      </p:cBhvr>
                                      <p:to>
                                        <p:strVal val="visible"/>
                                      </p:to>
                                    </p:set>
                                    <p:anim to="" calcmode="lin" valueType="num">
                                      <p:cBhvr>
                                        <p:cTn id="15" dur="1" fill="hold"/>
                                        <p:tgtEl>
                                          <p:spTgt spid="1350660">
                                            <p:txEl>
                                              <p:pRg st="0" end="0"/>
                                            </p:txEl>
                                          </p:spTgt>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grpId="0" nodeType="clickEffect">
                                  <p:stCondLst>
                                    <p:cond delay="0"/>
                                  </p:stCondLst>
                                  <p:childTnLst>
                                    <p:set>
                                      <p:cBhvr>
                                        <p:cTn id="19" dur="1" fill="hold">
                                          <p:stCondLst>
                                            <p:cond delay="0"/>
                                          </p:stCondLst>
                                        </p:cTn>
                                        <p:tgtEl>
                                          <p:spTgt spid="1350660">
                                            <p:txEl>
                                              <p:pRg st="1" end="1"/>
                                            </p:txEl>
                                          </p:spTgt>
                                        </p:tgtEl>
                                        <p:attrNameLst>
                                          <p:attrName>style.visibility</p:attrName>
                                        </p:attrNameLst>
                                      </p:cBhvr>
                                      <p:to>
                                        <p:strVal val="visible"/>
                                      </p:to>
                                    </p:set>
                                    <p:anim to="" calcmode="lin" valueType="num">
                                      <p:cBhvr>
                                        <p:cTn id="20" dur="1" fill="hold"/>
                                        <p:tgtEl>
                                          <p:spTgt spid="1350660">
                                            <p:txEl>
                                              <p:pRg st="1" end="1"/>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to="" calcmode="lin" valueType="num">
                                      <p:cBhvr>
                                        <p:cTn id="25" dur="1" fill="hold"/>
                                        <p:tgtEl>
                                          <p:spTgt spid="6">
                                            <p:txEl>
                                              <p:pRg st="0" end="0"/>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grpId="0"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 to="" calcmode="lin" valueType="num">
                                      <p:cBhvr>
                                        <p:cTn id="30" dur="1" fill="hold"/>
                                        <p:tgtEl>
                                          <p:spTgt spid="7">
                                            <p:txEl>
                                              <p:pRg st="0" end="0"/>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grpId="0"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 to="" calcmode="lin" valueType="num">
                                      <p:cBhvr>
                                        <p:cTn id="35" dur="1" fill="hold"/>
                                        <p:tgtEl>
                                          <p:spTgt spid="7">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59" grpId="0" build="p"/>
      <p:bldP spid="1350660" grpId="0" build="p"/>
      <p:bldP spid="6"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4294967295"/>
          </p:nvPr>
        </p:nvSpPr>
        <p:spPr>
          <a:xfrm>
            <a:off x="6553200" y="6248400"/>
            <a:ext cx="2133600" cy="457200"/>
          </a:xfrm>
          <a:prstGeom prst="rect">
            <a:avLst/>
          </a:prstGeom>
        </p:spPr>
        <p:txBody>
          <a:bodyPr/>
          <a:lstStyle/>
          <a:p>
            <a:fld id="{25CFAC71-1E79-4609-8EF4-3DA49C27D784}" type="slidenum">
              <a:rPr lang="zh-CN" altLang="en-US" smtClean="0"/>
              <a:pPr/>
              <a:t>8</a:t>
            </a:fld>
            <a:r>
              <a:rPr lang="zh-CN" altLang="en-US" dirty="0"/>
              <a:t>  第</a:t>
            </a:r>
            <a:r>
              <a:rPr lang="en-US" altLang="zh-CN" dirty="0"/>
              <a:t>6</a:t>
            </a:r>
            <a:r>
              <a:rPr lang="zh-CN" altLang="en-US" dirty="0"/>
              <a:t>章</a:t>
            </a:r>
            <a:endParaRPr lang="en-US" altLang="zh-CN" dirty="0"/>
          </a:p>
        </p:txBody>
      </p:sp>
      <p:sp>
        <p:nvSpPr>
          <p:cNvPr id="677890" name="Rectangle 2"/>
          <p:cNvSpPr>
            <a:spLocks noGrp="1" noChangeArrowheads="1"/>
          </p:cNvSpPr>
          <p:nvPr>
            <p:ph type="title" idx="4294967295"/>
          </p:nvPr>
        </p:nvSpPr>
        <p:spPr>
          <a:xfrm>
            <a:off x="538163" y="458788"/>
            <a:ext cx="7778750" cy="804862"/>
          </a:xfrm>
        </p:spPr>
        <p:txBody>
          <a:bodyPr anchor="b"/>
          <a:lstStyle/>
          <a:p>
            <a:r>
              <a:rPr lang="zh-CN" altLang="en-US" sz="4000">
                <a:effectLst>
                  <a:outerShdw blurRad="38100" dist="38100" dir="2700000" algn="tl">
                    <a:srgbClr val="C0C0C0"/>
                  </a:outerShdw>
                </a:effectLst>
                <a:ea typeface="黑体" pitchFamily="2" charset="-122"/>
              </a:rPr>
              <a:t>概述</a:t>
            </a:r>
          </a:p>
        </p:txBody>
      </p:sp>
      <p:sp>
        <p:nvSpPr>
          <p:cNvPr id="677895" name="Text Box 7"/>
          <p:cNvSpPr txBox="1">
            <a:spLocks noChangeArrowheads="1"/>
          </p:cNvSpPr>
          <p:nvPr/>
        </p:nvSpPr>
        <p:spPr bwMode="auto">
          <a:xfrm>
            <a:off x="827088" y="2565400"/>
            <a:ext cx="7704137" cy="2647950"/>
          </a:xfrm>
          <a:prstGeom prst="rect">
            <a:avLst/>
          </a:prstGeom>
          <a:noFill/>
          <a:ln w="9525" algn="ctr">
            <a:noFill/>
            <a:miter lim="800000"/>
            <a:headEnd/>
            <a:tailEnd/>
          </a:ln>
        </p:spPr>
        <p:txBody>
          <a:bodyPr>
            <a:spAutoFit/>
          </a:bodyPr>
          <a:lstStyle/>
          <a:p>
            <a:pPr>
              <a:buClr>
                <a:srgbClr val="800000"/>
              </a:buClr>
              <a:buFont typeface="Wingdings" pitchFamily="2" charset="2"/>
              <a:buChar char="v"/>
            </a:pPr>
            <a:r>
              <a:rPr lang="zh-CN" altLang="en-US" sz="2400">
                <a:latin typeface="楷体_GB2312" pitchFamily="49" charset="-122"/>
                <a:ea typeface="楷体_GB2312" pitchFamily="49" charset="-122"/>
              </a:rPr>
              <a:t>序列图</a:t>
            </a:r>
          </a:p>
          <a:p>
            <a:pPr>
              <a:buClr>
                <a:srgbClr val="800000"/>
              </a:buClr>
              <a:buFont typeface="Wingdings" pitchFamily="2" charset="2"/>
              <a:buNone/>
            </a:pPr>
            <a:endParaRPr lang="zh-CN" altLang="en-US" sz="2400">
              <a:latin typeface="楷体_GB2312" pitchFamily="49" charset="-122"/>
              <a:ea typeface="楷体_GB2312" pitchFamily="49" charset="-122"/>
            </a:endParaRPr>
          </a:p>
          <a:p>
            <a:pPr>
              <a:buClr>
                <a:srgbClr val="800000"/>
              </a:buClr>
              <a:buFont typeface="Wingdings" pitchFamily="2" charset="2"/>
              <a:buChar char="v"/>
            </a:pPr>
            <a:r>
              <a:rPr lang="zh-CN" altLang="en-US" sz="2400">
                <a:latin typeface="楷体_GB2312" pitchFamily="49" charset="-122"/>
                <a:ea typeface="楷体_GB2312" pitchFamily="49" charset="-122"/>
              </a:rPr>
              <a:t>协作图</a:t>
            </a:r>
            <a:endParaRPr lang="en-US" altLang="zh-CN" sz="2400">
              <a:latin typeface="楷体_GB2312" pitchFamily="49" charset="-122"/>
              <a:ea typeface="楷体_GB2312" pitchFamily="49" charset="-122"/>
            </a:endParaRPr>
          </a:p>
          <a:p>
            <a:pPr>
              <a:buClr>
                <a:srgbClr val="800000"/>
              </a:buClr>
              <a:buFont typeface="Wingdings" pitchFamily="2" charset="2"/>
              <a:buChar char="v"/>
            </a:pPr>
            <a:endParaRPr lang="en-US" altLang="zh-CN" sz="2400">
              <a:latin typeface="楷体_GB2312" pitchFamily="49" charset="-122"/>
              <a:ea typeface="楷体_GB2312" pitchFamily="49" charset="-122"/>
            </a:endParaRPr>
          </a:p>
          <a:p>
            <a:pPr>
              <a:buClr>
                <a:srgbClr val="800000"/>
              </a:buClr>
              <a:buFont typeface="Wingdings" pitchFamily="2" charset="2"/>
              <a:buChar char="v"/>
            </a:pPr>
            <a:r>
              <a:rPr lang="zh-CN" altLang="en-US" sz="2400">
                <a:latin typeface="楷体_GB2312" pitchFamily="49" charset="-122"/>
                <a:ea typeface="楷体_GB2312" pitchFamily="49" charset="-122"/>
              </a:rPr>
              <a:t>状态图</a:t>
            </a:r>
          </a:p>
          <a:p>
            <a:pPr>
              <a:buClr>
                <a:srgbClr val="800000"/>
              </a:buClr>
              <a:buFont typeface="Wingdings" pitchFamily="2" charset="2"/>
              <a:buChar char="v"/>
            </a:pPr>
            <a:endParaRPr lang="zh-CN" altLang="en-US" sz="2400">
              <a:latin typeface="楷体_GB2312" pitchFamily="49" charset="-122"/>
              <a:ea typeface="楷体_GB2312" pitchFamily="49" charset="-122"/>
            </a:endParaRPr>
          </a:p>
          <a:p>
            <a:pPr>
              <a:buClr>
                <a:srgbClr val="800000"/>
              </a:buClr>
              <a:buFont typeface="Wingdings" pitchFamily="2" charset="2"/>
              <a:buChar char="v"/>
            </a:pPr>
            <a:r>
              <a:rPr lang="zh-CN" altLang="en-US" sz="2400">
                <a:latin typeface="楷体_GB2312" pitchFamily="49" charset="-122"/>
                <a:ea typeface="楷体_GB2312" pitchFamily="49" charset="-122"/>
              </a:rPr>
              <a:t>活动图</a:t>
            </a:r>
          </a:p>
        </p:txBody>
      </p:sp>
      <p:sp>
        <p:nvSpPr>
          <p:cNvPr id="7172" name="TextBox 3"/>
          <p:cNvSpPr txBox="1">
            <a:spLocks noChangeArrowheads="1"/>
          </p:cNvSpPr>
          <p:nvPr/>
        </p:nvSpPr>
        <p:spPr bwMode="auto">
          <a:xfrm>
            <a:off x="714375" y="1895475"/>
            <a:ext cx="7786688" cy="519113"/>
          </a:xfrm>
          <a:prstGeom prst="rect">
            <a:avLst/>
          </a:prstGeom>
          <a:noFill/>
          <a:ln w="9525">
            <a:noFill/>
            <a:miter lim="800000"/>
            <a:headEnd/>
            <a:tailEnd/>
          </a:ln>
        </p:spPr>
        <p:txBody>
          <a:bodyPr>
            <a:spAutoFit/>
          </a:bodyPr>
          <a:lstStyle/>
          <a:p>
            <a:r>
              <a:rPr kumimoji="1" lang="zh-CN" altLang="en-US" sz="2800" b="1">
                <a:latin typeface="黑体" pitchFamily="2" charset="-122"/>
                <a:ea typeface="黑体" pitchFamily="2" charset="-122"/>
                <a:cs typeface="Tahoma" pitchFamily="34" charset="0"/>
              </a:rPr>
              <a:t>动态分析模型包括下列模型图：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77895">
                                            <p:txEl>
                                              <p:pRg st="0" end="0"/>
                                            </p:txEl>
                                          </p:spTgt>
                                        </p:tgtEl>
                                        <p:attrNameLst>
                                          <p:attrName>style.visibility</p:attrName>
                                        </p:attrNameLst>
                                      </p:cBhvr>
                                      <p:to>
                                        <p:strVal val="visible"/>
                                      </p:to>
                                    </p:set>
                                    <p:animEffect transition="in" filter="blinds(horizontal)">
                                      <p:cBhvr>
                                        <p:cTn id="7" dur="500"/>
                                        <p:tgtEl>
                                          <p:spTgt spid="6778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77895">
                                            <p:txEl>
                                              <p:pRg st="2" end="2"/>
                                            </p:txEl>
                                          </p:spTgt>
                                        </p:tgtEl>
                                        <p:attrNameLst>
                                          <p:attrName>style.visibility</p:attrName>
                                        </p:attrNameLst>
                                      </p:cBhvr>
                                      <p:to>
                                        <p:strVal val="visible"/>
                                      </p:to>
                                    </p:set>
                                    <p:animEffect transition="in" filter="blinds(horizontal)">
                                      <p:cBhvr>
                                        <p:cTn id="12" dur="500"/>
                                        <p:tgtEl>
                                          <p:spTgt spid="6778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77895">
                                            <p:txEl>
                                              <p:pRg st="4" end="4"/>
                                            </p:txEl>
                                          </p:spTgt>
                                        </p:tgtEl>
                                        <p:attrNameLst>
                                          <p:attrName>style.visibility</p:attrName>
                                        </p:attrNameLst>
                                      </p:cBhvr>
                                      <p:to>
                                        <p:strVal val="visible"/>
                                      </p:to>
                                    </p:set>
                                    <p:animEffect transition="in" filter="blinds(horizontal)">
                                      <p:cBhvr>
                                        <p:cTn id="17" dur="500"/>
                                        <p:tgtEl>
                                          <p:spTgt spid="67789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7895">
                                            <p:txEl>
                                              <p:pRg st="6" end="6"/>
                                            </p:txEl>
                                          </p:spTgt>
                                        </p:tgtEl>
                                        <p:attrNameLst>
                                          <p:attrName>style.visibility</p:attrName>
                                        </p:attrNameLst>
                                      </p:cBhvr>
                                      <p:to>
                                        <p:strVal val="visible"/>
                                      </p:to>
                                    </p:set>
                                    <p:animEffect transition="in" filter="blinds(horizontal)">
                                      <p:cBhvr>
                                        <p:cTn id="22" dur="500"/>
                                        <p:tgtEl>
                                          <p:spTgt spid="6778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2133600" cy="457200"/>
          </a:xfrm>
          <a:prstGeom prst="rect">
            <a:avLst/>
          </a:prstGeom>
        </p:spPr>
        <p:txBody>
          <a:bodyPr/>
          <a:lstStyle/>
          <a:p>
            <a:fld id="{CECE2770-DB3E-49B1-8D90-D413750E8C07}" type="slidenum">
              <a:rPr lang="zh-CN" altLang="en-US" smtClean="0"/>
              <a:pPr/>
              <a:t>9</a:t>
            </a:fld>
            <a:r>
              <a:rPr lang="zh-CN" altLang="en-US" dirty="0"/>
              <a:t>  第</a:t>
            </a:r>
            <a:r>
              <a:rPr lang="en-US" altLang="zh-CN" dirty="0"/>
              <a:t>6</a:t>
            </a:r>
            <a:r>
              <a:rPr lang="zh-CN" altLang="en-US" dirty="0"/>
              <a:t>章</a:t>
            </a:r>
            <a:endParaRPr lang="en-US" altLang="zh-CN" dirty="0"/>
          </a:p>
        </p:txBody>
      </p:sp>
      <p:sp>
        <p:nvSpPr>
          <p:cNvPr id="1354754" name="Rectangle 2"/>
          <p:cNvSpPr>
            <a:spLocks noChangeArrowheads="1"/>
          </p:cNvSpPr>
          <p:nvPr/>
        </p:nvSpPr>
        <p:spPr bwMode="auto">
          <a:xfrm>
            <a:off x="684213" y="1852613"/>
            <a:ext cx="8050212" cy="2720975"/>
          </a:xfrm>
          <a:prstGeom prst="rect">
            <a:avLst/>
          </a:prstGeom>
          <a:noFill/>
          <a:ln w="9525">
            <a:noFill/>
            <a:miter lim="800000"/>
            <a:headEnd/>
            <a:tailEnd/>
          </a:ln>
          <a:effectLst/>
        </p:spPr>
        <p:txBody>
          <a:bodyPr>
            <a:spAutoFit/>
          </a:bodyPr>
          <a:lstStyle/>
          <a:p>
            <a:pPr indent="442913" eaLnBrk="0" hangingPunct="0">
              <a:spcBef>
                <a:spcPct val="20000"/>
              </a:spcBef>
              <a:spcAft>
                <a:spcPct val="20000"/>
              </a:spcAft>
              <a:buFont typeface="Wingdings" pitchFamily="2" charset="2"/>
              <a:buChar cha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cs typeface="Tahoma" pitchFamily="34" charset="0"/>
              </a:rPr>
              <a:t>序列图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用来显示对象之间的关系，并强调对象之间的时间顺序，同时显示对象之间的交互</a:t>
            </a:r>
          </a:p>
          <a:p>
            <a:pPr indent="442913" eaLnBrk="0" hangingPunct="0">
              <a:spcBef>
                <a:spcPct val="20000"/>
              </a:spcBef>
              <a:spcAft>
                <a:spcPct val="20000"/>
              </a:spcAft>
              <a:buFont typeface="Wingdings" pitchFamily="2" charset="2"/>
              <a:buChar cha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cs typeface="Tahoma" pitchFamily="34" charset="0"/>
              </a:rPr>
              <a:t>协作图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主要用来描述对象间的交互关系</a:t>
            </a:r>
          </a:p>
          <a:p>
            <a:pPr indent="442913" eaLnBrk="0" hangingPunct="0">
              <a:spcBef>
                <a:spcPct val="20000"/>
              </a:spcBef>
              <a:spcAft>
                <a:spcPct val="20000"/>
              </a:spcAft>
              <a:buFont typeface="Wingdings" pitchFamily="2" charset="2"/>
              <a:buChar cha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cs typeface="Tahoma" pitchFamily="34" charset="0"/>
              </a:rPr>
              <a:t>状态图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通过对类对象的生存周期建立模型来描述对象随时间变化的动态行为</a:t>
            </a:r>
          </a:p>
          <a:p>
            <a:pPr indent="442913" eaLnBrk="0" hangingPunct="0">
              <a:spcBef>
                <a:spcPct val="20000"/>
              </a:spcBef>
              <a:spcAft>
                <a:spcPct val="20000"/>
              </a:spcAft>
              <a:buFont typeface="Wingdings" pitchFamily="2" charset="2"/>
              <a:buChar char="¯"/>
            </a:pPr>
            <a:r>
              <a:rPr lang="zh-CN" altLang="en-US" sz="2400" b="1" dirty="0">
                <a:solidFill>
                  <a:srgbClr val="FF0000"/>
                </a:solidFill>
                <a:effectLst>
                  <a:outerShdw blurRad="38100" dist="38100" dir="2700000" algn="tl">
                    <a:srgbClr val="C0C0C0"/>
                  </a:outerShdw>
                </a:effectLst>
                <a:latin typeface="楷体_GB2312" pitchFamily="49" charset="-122"/>
                <a:ea typeface="楷体_GB2312" pitchFamily="49" charset="-122"/>
                <a:cs typeface="Tahoma" pitchFamily="34" charset="0"/>
              </a:rPr>
              <a:t>活动图</a:t>
            </a:r>
            <a:r>
              <a:rPr lang="zh-CN" altLang="en-US" sz="2400" b="1" dirty="0">
                <a:solidFill>
                  <a:srgbClr val="000000"/>
                </a:solidFill>
                <a:effectLst>
                  <a:outerShdw blurRad="38100" dist="38100" dir="2700000" algn="tl">
                    <a:srgbClr val="C0C0C0"/>
                  </a:outerShdw>
                </a:effectLst>
                <a:latin typeface="楷体_GB2312" pitchFamily="49" charset="-122"/>
                <a:ea typeface="楷体_GB2312" pitchFamily="49" charset="-122"/>
                <a:cs typeface="Tahoma" pitchFamily="34" charset="0"/>
              </a:rPr>
              <a:t>用于对计算流程和工作流程建模</a:t>
            </a:r>
          </a:p>
        </p:txBody>
      </p:sp>
      <p:sp>
        <p:nvSpPr>
          <p:cNvPr id="677890" name="Rectangle 2"/>
          <p:cNvSpPr>
            <a:spLocks noChangeArrowheads="1"/>
          </p:cNvSpPr>
          <p:nvPr/>
        </p:nvSpPr>
        <p:spPr bwMode="auto">
          <a:xfrm>
            <a:off x="654050" y="500063"/>
            <a:ext cx="7561263" cy="857250"/>
          </a:xfrm>
          <a:prstGeom prst="rect">
            <a:avLst/>
          </a:prstGeom>
          <a:noFill/>
          <a:ln w="9525">
            <a:noFill/>
            <a:miter lim="800000"/>
            <a:headEnd/>
            <a:tailEnd/>
          </a:ln>
        </p:spPr>
        <p:txBody>
          <a:bodyPr anchor="b"/>
          <a:lstStyle/>
          <a:p>
            <a:r>
              <a:rPr lang="zh-CN" altLang="en-US" sz="4000">
                <a:solidFill>
                  <a:schemeClr val="tx2"/>
                </a:solidFill>
                <a:effectLst>
                  <a:outerShdw blurRad="38100" dist="38100" dir="2700000" algn="tl">
                    <a:srgbClr val="C0C0C0"/>
                  </a:outerShdw>
                </a:effectLst>
                <a:ea typeface="黑体" pitchFamily="2" charset="-122"/>
              </a:rPr>
              <a:t>概述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54754">
                                            <p:txEl>
                                              <p:pRg st="0" end="0"/>
                                            </p:txEl>
                                          </p:spTgt>
                                        </p:tgtEl>
                                        <p:attrNameLst>
                                          <p:attrName>style.visibility</p:attrName>
                                        </p:attrNameLst>
                                      </p:cBhvr>
                                      <p:to>
                                        <p:strVal val="visible"/>
                                      </p:to>
                                    </p:set>
                                    <p:animEffect transition="in" filter="blinds(horizontal)">
                                      <p:cBhvr>
                                        <p:cTn id="7" dur="500"/>
                                        <p:tgtEl>
                                          <p:spTgt spid="13547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354754">
                                            <p:txEl>
                                              <p:pRg st="1" end="1"/>
                                            </p:txEl>
                                          </p:spTgt>
                                        </p:tgtEl>
                                        <p:attrNameLst>
                                          <p:attrName>style.visibility</p:attrName>
                                        </p:attrNameLst>
                                      </p:cBhvr>
                                      <p:to>
                                        <p:strVal val="visible"/>
                                      </p:to>
                                    </p:set>
                                    <p:animEffect transition="in" filter="diamond(in)">
                                      <p:cBhvr>
                                        <p:cTn id="12" dur="2000"/>
                                        <p:tgtEl>
                                          <p:spTgt spid="13547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54754">
                                            <p:txEl>
                                              <p:pRg st="2" end="2"/>
                                            </p:txEl>
                                          </p:spTgt>
                                        </p:tgtEl>
                                        <p:attrNameLst>
                                          <p:attrName>style.visibility</p:attrName>
                                        </p:attrNameLst>
                                      </p:cBhvr>
                                      <p:to>
                                        <p:strVal val="visible"/>
                                      </p:to>
                                    </p:set>
                                    <p:animEffect transition="in" filter="box(in)">
                                      <p:cBhvr>
                                        <p:cTn id="17" dur="500"/>
                                        <p:tgtEl>
                                          <p:spTgt spid="13547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1354754">
                                            <p:txEl>
                                              <p:pRg st="3" end="3"/>
                                            </p:txEl>
                                          </p:spTgt>
                                        </p:tgtEl>
                                        <p:attrNameLst>
                                          <p:attrName>style.visibility</p:attrName>
                                        </p:attrNameLst>
                                      </p:cBhvr>
                                      <p:to>
                                        <p:strVal val="visible"/>
                                      </p:to>
                                    </p:set>
                                    <p:animEffect transition="in" filter="barn(inHorizontal)">
                                      <p:cBhvr>
                                        <p:cTn id="22" dur="500"/>
                                        <p:tgtEl>
                                          <p:spTgt spid="13547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ML面向对象设计与分析教程">
  <a:themeElements>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QL Server实用简明教程(第三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QL Server实用简明教程(第三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QL Server实用简明教程(第三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QL Server实用简明教程(第三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QL Server实用简明教程(第三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QL Server实用简明教程(第三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QL Server实用简明教程(第三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QL Server实用简明教程(第三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QL Server实用简明教程(第三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QL Server实用简明教程(第三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QL Server实用简明教程(第三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QL Server实用简明教程(第三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QL Server实用简明教程(第三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3151</TotalTime>
  <Words>2539</Words>
  <Application>Microsoft Office PowerPoint</Application>
  <PresentationFormat>全屏显示(4:3)</PresentationFormat>
  <Paragraphs>251</Paragraphs>
  <Slides>38</Slides>
  <Notes>10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굴림</vt:lpstr>
      <vt:lpstr>宋体</vt:lpstr>
      <vt:lpstr>楷体_GB2312</vt:lpstr>
      <vt:lpstr>隶书</vt:lpstr>
      <vt:lpstr>黑体</vt:lpstr>
      <vt:lpstr>Arial</vt:lpstr>
      <vt:lpstr>Calibri</vt:lpstr>
      <vt:lpstr>Times New Roman</vt:lpstr>
      <vt:lpstr>Verdana</vt:lpstr>
      <vt:lpstr>Wingdings</vt:lpstr>
      <vt:lpstr>UML面向对象设计与分析教程</vt:lpstr>
      <vt:lpstr>第6章 动态分析与序列图</vt:lpstr>
      <vt:lpstr>本章概述</vt:lpstr>
      <vt:lpstr>PowerPoint 演示文稿</vt:lpstr>
      <vt:lpstr>概述</vt:lpstr>
      <vt:lpstr>PowerPoint 演示文稿</vt:lpstr>
      <vt:lpstr>PowerPoint 演示文稿</vt:lpstr>
      <vt:lpstr>PowerPoint 演示文稿</vt:lpstr>
      <vt:lpstr>概述</vt:lpstr>
      <vt:lpstr>PowerPoint 演示文稿</vt:lpstr>
      <vt:lpstr>概述</vt:lpstr>
      <vt:lpstr>序列图的基本概念</vt:lpstr>
      <vt:lpstr>序列图的基本概念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作业2</vt:lpstr>
      <vt:lpstr>基本流程 6-17</vt:lpstr>
      <vt:lpstr>备选A 6-18</vt:lpstr>
      <vt:lpstr>备选B 6-19</vt:lpstr>
      <vt:lpstr>备选C 6-20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xuejunxiao</dc:creator>
  <cp:lastModifiedBy>wu andy</cp:lastModifiedBy>
  <cp:revision>408</cp:revision>
  <dcterms:created xsi:type="dcterms:W3CDTF">2007-03-24T22:53:15Z</dcterms:created>
  <dcterms:modified xsi:type="dcterms:W3CDTF">2021-04-12T12:45:49Z</dcterms:modified>
</cp:coreProperties>
</file>